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7" r:id="rId2"/>
    <p:sldId id="286" r:id="rId3"/>
    <p:sldId id="263" r:id="rId4"/>
    <p:sldId id="284" r:id="rId5"/>
    <p:sldId id="275" r:id="rId6"/>
    <p:sldId id="285" r:id="rId7"/>
    <p:sldId id="269" r:id="rId8"/>
    <p:sldId id="291" r:id="rId9"/>
    <p:sldId id="282" r:id="rId10"/>
    <p:sldId id="290" r:id="rId11"/>
    <p:sldId id="288" r:id="rId12"/>
    <p:sldId id="280" r:id="rId13"/>
    <p:sldId id="289" r:id="rId14"/>
    <p:sldId id="287" r:id="rId15"/>
  </p:sldIdLst>
  <p:sldSz cx="12192000" cy="6858000"/>
  <p:notesSz cx="9926638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han Mohammad Azam" initials="KMA" lastIdx="0" clrIdx="0">
    <p:extLst>
      <p:ext uri="{19B8F6BF-5375-455C-9EA6-DF929625EA0E}">
        <p15:presenceInfo xmlns:p15="http://schemas.microsoft.com/office/powerpoint/2012/main" userId="Khan Mohammad Aza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5" autoAdjust="0"/>
    <p:restoredTop sz="96159"/>
  </p:normalViewPr>
  <p:slideViewPr>
    <p:cSldViewPr snapToGrid="0">
      <p:cViewPr varScale="1">
        <p:scale>
          <a:sx n="73" d="100"/>
          <a:sy n="73" d="100"/>
        </p:scale>
        <p:origin x="1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EC0CCD4-46C4-4B4C-B5F5-19255A3D1C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422EF1-0D59-4150-BBCA-BBC5E298B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927A71-4966-4FED-84A1-6FDD82054774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7BE320-29AF-47CD-9FBC-3F7804F6A8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3E7D2-DE53-4304-8B9B-705EE768A4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4C9CDC-FD71-4F78-87D1-5AA52D11F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098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g>
</file>

<file path=ppt/media/image2.jpe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BAF640-CAF6-42CC-8D7A-3FA58787A34F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849313"/>
            <a:ext cx="4078288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664" y="3271381"/>
            <a:ext cx="794131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861ABD-03DB-4643-9F15-476AAEF1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935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5112" cy="229393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61ABD-03DB-4643-9F15-476AAEF143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840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5112" cy="22939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484B5-BC5D-4267-A6BF-F29D55CE255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452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5112" cy="22939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484B5-BC5D-4267-A6BF-F29D55CE255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727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25763" y="849313"/>
            <a:ext cx="4075112" cy="22939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484B5-BC5D-4267-A6BF-F29D55CE255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57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61ABD-03DB-4643-9F15-476AAEF143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489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B484B5-BC5D-4267-A6BF-F29D55CE255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220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640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970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595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 userDrawn="1"/>
        </p:nvSpPr>
        <p:spPr>
          <a:xfrm>
            <a:off x="4480" y="1484789"/>
            <a:ext cx="1400193" cy="1519815"/>
          </a:xfrm>
          <a:prstGeom prst="rect">
            <a:avLst/>
          </a:prstGeom>
          <a:solidFill>
            <a:srgbClr val="B22027"/>
          </a:solidFill>
          <a:ln>
            <a:solidFill>
              <a:srgbClr val="C623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kumimoji="0" lang="ko-KR" altLang="en-US" sz="1200" b="1" kern="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80802" y="1632052"/>
            <a:ext cx="9933435" cy="675507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cxnSp>
        <p:nvCxnSpPr>
          <p:cNvPr id="19" name="직선 연결선 18"/>
          <p:cNvCxnSpPr/>
          <p:nvPr userDrawn="1"/>
        </p:nvCxnSpPr>
        <p:spPr>
          <a:xfrm flipH="1">
            <a:off x="4479" y="3004599"/>
            <a:ext cx="12187524" cy="0"/>
          </a:xfrm>
          <a:prstGeom prst="line">
            <a:avLst/>
          </a:prstGeom>
          <a:solidFill>
            <a:srgbClr val="0A2972"/>
          </a:solidFill>
          <a:ln>
            <a:solidFill>
              <a:srgbClr val="C623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5CD2D-08ED-4693-94DF-9C30330B57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텍스트 개체 틀 23"/>
          <p:cNvSpPr>
            <a:spLocks noGrp="1"/>
          </p:cNvSpPr>
          <p:nvPr>
            <p:ph type="body" sz="quarter" idx="13"/>
          </p:nvPr>
        </p:nvSpPr>
        <p:spPr>
          <a:xfrm>
            <a:off x="1580805" y="2366305"/>
            <a:ext cx="9939523" cy="422275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178" indent="0">
              <a:buNone/>
              <a:defRPr/>
            </a:lvl2pPr>
            <a:lvl3pPr marL="914354" indent="0">
              <a:buNone/>
              <a:defRPr/>
            </a:lvl3pPr>
            <a:lvl4pPr marL="1371532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  <a:endParaRPr lang="en-US" dirty="0"/>
          </a:p>
        </p:txBody>
      </p:sp>
      <p:sp>
        <p:nvSpPr>
          <p:cNvPr id="8" name="직사각형 7"/>
          <p:cNvSpPr/>
          <p:nvPr userDrawn="1"/>
        </p:nvSpPr>
        <p:spPr bwMode="blackWhite">
          <a:xfrm>
            <a:off x="0" y="3057671"/>
            <a:ext cx="12192000" cy="576064"/>
          </a:xfrm>
          <a:prstGeom prst="rect">
            <a:avLst/>
          </a:prstGeom>
          <a:solidFill>
            <a:srgbClr val="E6E6E6"/>
          </a:solidFill>
          <a:ln w="9525">
            <a:noFill/>
            <a:round/>
            <a:headEnd/>
            <a:tailEnd/>
          </a:ln>
          <a:effectLst/>
        </p:spPr>
        <p:txBody>
          <a:bodyPr wrap="none"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</a:pPr>
            <a:endParaRPr kumimoji="0" lang="ko-KR" altLang="en-US" sz="1200" b="1" kern="0" dirty="0">
              <a:solidFill>
                <a:sysClr val="windowText" lastClr="00000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13719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579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210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974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91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11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798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90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8AEB3-A60A-46FF-A2BC-556E4C9A2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8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jpg"/><Relationship Id="rId4" Type="http://schemas.openxmlformats.org/officeDocument/2006/relationships/hyperlink" Target="https://luna16.grand-challenge.org/data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85580" y="1752601"/>
            <a:ext cx="10506420" cy="887472"/>
          </a:xfrm>
        </p:spPr>
        <p:txBody>
          <a:bodyPr>
            <a:noAutofit/>
          </a:bodyPr>
          <a:lstStyle/>
          <a:p>
            <a:r>
              <a:rPr lang="en-US" sz="3600" dirty="0">
                <a:latin typeface="Century Gothic" panose="020B0502020202020204" pitchFamily="34" charset="0"/>
                <a:cs typeface="Aharoni" panose="02010803020104030203" pitchFamily="2" charset="-79"/>
              </a:rPr>
              <a:t>Lung Cancer Prediction using Deep Learning</a:t>
            </a:r>
            <a:endParaRPr lang="ko-KR" altLang="en-US" sz="3600" dirty="0">
              <a:latin typeface="Century Gothic" panose="020B0502020202020204" pitchFamily="34" charset="0"/>
              <a:ea typeface="Arial Unicode MS" panose="020B0604020202020204" pitchFamily="50" charset="-127"/>
              <a:cs typeface="Aharoni" panose="02010803020104030203" pitchFamily="2" charset="-79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0738" y="305868"/>
            <a:ext cx="3489262" cy="422275"/>
          </a:xfrm>
        </p:spPr>
        <p:txBody>
          <a:bodyPr anchor="ctr"/>
          <a:lstStyle/>
          <a:p>
            <a:r>
              <a:rPr lang="en-US" altLang="ko-KR" sz="18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Pattern Recognition (BRI 623)</a:t>
            </a:r>
            <a:endParaRPr lang="ko-KR" altLang="en-US" sz="1800" b="1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5CD2D-08ED-4693-94DF-9C30330B571F}" type="slidenum">
              <a:rPr lang="en-US" smtClean="0">
                <a:latin typeface="Century Gothic" panose="020B0502020202020204" pitchFamily="34" charset="0"/>
              </a:rPr>
              <a:pPr/>
              <a:t>1</a:t>
            </a:fld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6392101" y="4009699"/>
            <a:ext cx="5299076" cy="2292347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0" indent="0" algn="l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133" b="1" spc="-7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2017. 06. 14. Wed.</a:t>
            </a:r>
          </a:p>
          <a:p>
            <a:pPr algn="r"/>
            <a:r>
              <a:rPr lang="en-US" sz="2133" b="1" spc="-7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Team</a:t>
            </a:r>
            <a:r>
              <a:rPr lang="en-US" sz="2133" b="1" spc="-7" dirty="0"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 </a:t>
            </a:r>
            <a:r>
              <a:rPr lang="en-US" sz="2133" b="1" spc="-7" dirty="0">
                <a:solidFill>
                  <a:srgbClr val="FF0000"/>
                </a:solidFill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7</a:t>
            </a:r>
          </a:p>
          <a:p>
            <a:endParaRPr lang="en-US" sz="1800" b="1" spc="-7" dirty="0">
              <a:latin typeface="Century Gothic" panose="020B0502020202020204" pitchFamily="34" charset="0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  <a:p>
            <a:r>
              <a:rPr lang="en-US" sz="2133" b="1" spc="-7" dirty="0"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Kim, </a:t>
            </a:r>
            <a:r>
              <a:rPr lang="en-US" sz="2133" b="1" spc="-7" dirty="0" err="1"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Junho</a:t>
            </a:r>
            <a:r>
              <a:rPr lang="en-US" sz="2133" b="1" spc="-7" dirty="0"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 (2016021307)</a:t>
            </a:r>
          </a:p>
          <a:p>
            <a:r>
              <a:rPr lang="en-US" sz="2133" b="1" spc="-7" dirty="0"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Lee, Seung-Bo (2015011167)</a:t>
            </a:r>
            <a:endParaRPr lang="en-US" altLang="ko-KR" sz="2133" b="1" spc="-7" dirty="0">
              <a:latin typeface="Century Gothic" panose="020B0502020202020204" pitchFamily="34" charset="0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  <a:p>
            <a:r>
              <a:rPr lang="en-US" altLang="ko-KR" sz="2133" b="1" spc="-7" dirty="0"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Khan, Mohammad Azam (2016010936)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501713" y="4009697"/>
            <a:ext cx="5417089" cy="2292347"/>
            <a:chOff x="617305" y="4009698"/>
            <a:chExt cx="5417089" cy="229234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AFFF1D9-BA75-4AB6-8249-22B93C90B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305" y="4009698"/>
              <a:ext cx="2360628" cy="229234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0B09F70-22D0-43A5-B9E2-920C3A7F2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7933" y="4009698"/>
              <a:ext cx="3056461" cy="2292346"/>
            </a:xfrm>
            <a:prstGeom prst="rect">
              <a:avLst/>
            </a:prstGeom>
          </p:spPr>
        </p:pic>
      </p:grpSp>
      <p:sp>
        <p:nvSpPr>
          <p:cNvPr id="8" name="Text Placeholder 2"/>
          <p:cNvSpPr txBox="1">
            <a:spLocks/>
          </p:cNvSpPr>
          <p:nvPr/>
        </p:nvSpPr>
        <p:spPr>
          <a:xfrm>
            <a:off x="9649637" y="305870"/>
            <a:ext cx="2041540" cy="4222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8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7"/>
                <a:cs typeface="Arial Unicode MS" panose="020B0604020202020204" pitchFamily="50" charset="-127"/>
              </a:rPr>
              <a:t>Term Project</a:t>
            </a:r>
            <a:endParaRPr lang="ko-KR" altLang="en-US" sz="1800" b="1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9900479" y="6341549"/>
            <a:ext cx="2041540" cy="42227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ko-KR" altLang="en-US" sz="1800" b="1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903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E759435-18B7-47F0-B0E7-5560754BD0F4}"/>
              </a:ext>
            </a:extLst>
          </p:cNvPr>
          <p:cNvSpPr txBox="1">
            <a:spLocks/>
          </p:cNvSpPr>
          <p:nvPr/>
        </p:nvSpPr>
        <p:spPr>
          <a:xfrm>
            <a:off x="110692" y="113445"/>
            <a:ext cx="11912933" cy="615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6. Results and Evaluation Metrics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F6580AE-8722-4BFD-A30D-334AD99A3DD9}"/>
              </a:ext>
            </a:extLst>
          </p:cNvPr>
          <p:cNvSpPr txBox="1">
            <a:spLocks/>
          </p:cNvSpPr>
          <p:nvPr/>
        </p:nvSpPr>
        <p:spPr>
          <a:xfrm>
            <a:off x="681843" y="860207"/>
            <a:ext cx="5118066" cy="521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entury Gothic" panose="020B0502020202020204" pitchFamily="34" charset="0"/>
              </a:rPr>
              <a:t>Cross validation result</a:t>
            </a: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z="1400" smtClean="0">
                <a:latin typeface="Century Gothic" panose="020B0502020202020204" pitchFamily="34" charset="0"/>
              </a:rPr>
              <a:t>10</a:t>
            </a:fld>
            <a:endParaRPr lang="en-US" sz="1400" dirty="0">
              <a:latin typeface="Century Gothic" panose="020B05020202020202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F6580AE-8722-4BFD-A30D-334AD99A3DD9}"/>
              </a:ext>
            </a:extLst>
          </p:cNvPr>
          <p:cNvSpPr txBox="1">
            <a:spLocks/>
          </p:cNvSpPr>
          <p:nvPr/>
        </p:nvSpPr>
        <p:spPr>
          <a:xfrm>
            <a:off x="681843" y="4103480"/>
            <a:ext cx="3655025" cy="521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entury Gothic" panose="020B0502020202020204" pitchFamily="34" charset="0"/>
              </a:rPr>
              <a:t>Final result</a:t>
            </a:r>
            <a:endParaRPr lang="en-US" dirty="0">
              <a:latin typeface="Century Gothic" panose="020B0502020202020204" pitchFamily="34" charset="0"/>
            </a:endParaRPr>
          </a:p>
        </p:txBody>
      </p:sp>
      <p:graphicFrame>
        <p:nvGraphicFramePr>
          <p:cNvPr id="19" name="Content Placeholder 10">
            <a:extLst>
              <a:ext uri="{FF2B5EF4-FFF2-40B4-BE49-F238E27FC236}">
                <a16:creationId xmlns:a16="http://schemas.microsoft.com/office/drawing/2014/main" id="{844CD237-996C-4CF0-9C9B-7CA56BD951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5529242"/>
              </p:ext>
            </p:extLst>
          </p:nvPr>
        </p:nvGraphicFramePr>
        <p:xfrm>
          <a:off x="681843" y="4756154"/>
          <a:ext cx="5594840" cy="1600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22895">
                  <a:extLst>
                    <a:ext uri="{9D8B030D-6E8A-4147-A177-3AD203B41FA5}">
                      <a16:colId xmlns:a16="http://schemas.microsoft.com/office/drawing/2014/main" val="1313340670"/>
                    </a:ext>
                  </a:extLst>
                </a:gridCol>
                <a:gridCol w="1458729">
                  <a:extLst>
                    <a:ext uri="{9D8B030D-6E8A-4147-A177-3AD203B41FA5}">
                      <a16:colId xmlns:a16="http://schemas.microsoft.com/office/drawing/2014/main" val="1502250711"/>
                    </a:ext>
                  </a:extLst>
                </a:gridCol>
                <a:gridCol w="1458729">
                  <a:extLst>
                    <a:ext uri="{9D8B030D-6E8A-4147-A177-3AD203B41FA5}">
                      <a16:colId xmlns:a16="http://schemas.microsoft.com/office/drawing/2014/main" val="3697592235"/>
                    </a:ext>
                  </a:extLst>
                </a:gridCol>
                <a:gridCol w="1254487">
                  <a:extLst>
                    <a:ext uri="{9D8B030D-6E8A-4147-A177-3AD203B41FA5}">
                      <a16:colId xmlns:a16="http://schemas.microsoft.com/office/drawing/2014/main" val="1747566196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/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9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Predicted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735931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No-nodule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nodule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791592"/>
                  </a:ext>
                </a:extLst>
              </a:tr>
              <a:tr h="37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/>
                        <a:t>Ground Truth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No-nodule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866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51</a:t>
                      </a:r>
                      <a:endParaRPr lang="en-U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119317"/>
                  </a:ext>
                </a:extLst>
              </a:tr>
              <a:tr h="37592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nodule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29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/>
                        <a:t>875</a:t>
                      </a:r>
                      <a:endParaRPr lang="en-US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073582"/>
                  </a:ext>
                </a:extLst>
              </a:tr>
            </a:tbl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909913"/>
              </p:ext>
            </p:extLst>
          </p:nvPr>
        </p:nvGraphicFramePr>
        <p:xfrm>
          <a:off x="681843" y="1381672"/>
          <a:ext cx="10983288" cy="17403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0548">
                  <a:extLst>
                    <a:ext uri="{9D8B030D-6E8A-4147-A177-3AD203B41FA5}">
                      <a16:colId xmlns:a16="http://schemas.microsoft.com/office/drawing/2014/main" val="2019324596"/>
                    </a:ext>
                  </a:extLst>
                </a:gridCol>
                <a:gridCol w="1830548">
                  <a:extLst>
                    <a:ext uri="{9D8B030D-6E8A-4147-A177-3AD203B41FA5}">
                      <a16:colId xmlns:a16="http://schemas.microsoft.com/office/drawing/2014/main" val="398154840"/>
                    </a:ext>
                  </a:extLst>
                </a:gridCol>
                <a:gridCol w="1830548">
                  <a:extLst>
                    <a:ext uri="{9D8B030D-6E8A-4147-A177-3AD203B41FA5}">
                      <a16:colId xmlns:a16="http://schemas.microsoft.com/office/drawing/2014/main" val="914144251"/>
                    </a:ext>
                  </a:extLst>
                </a:gridCol>
                <a:gridCol w="1830548">
                  <a:extLst>
                    <a:ext uri="{9D8B030D-6E8A-4147-A177-3AD203B41FA5}">
                      <a16:colId xmlns:a16="http://schemas.microsoft.com/office/drawing/2014/main" val="2288287376"/>
                    </a:ext>
                  </a:extLst>
                </a:gridCol>
                <a:gridCol w="1830548">
                  <a:extLst>
                    <a:ext uri="{9D8B030D-6E8A-4147-A177-3AD203B41FA5}">
                      <a16:colId xmlns:a16="http://schemas.microsoft.com/office/drawing/2014/main" val="1505993631"/>
                    </a:ext>
                  </a:extLst>
                </a:gridCol>
                <a:gridCol w="1830548">
                  <a:extLst>
                    <a:ext uri="{9D8B030D-6E8A-4147-A177-3AD203B41FA5}">
                      <a16:colId xmlns:a16="http://schemas.microsoft.com/office/drawing/2014/main" val="2139624906"/>
                    </a:ext>
                  </a:extLst>
                </a:gridCol>
              </a:tblGrid>
              <a:tr h="5801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Valid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1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2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3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4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5</a:t>
                      </a:r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806221"/>
                  </a:ext>
                </a:extLst>
              </a:tr>
              <a:tr h="5801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err="1" smtClean="0"/>
                        <a:t>Acc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96.86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95.87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96.97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92.62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98.07</a:t>
                      </a:r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784321"/>
                  </a:ext>
                </a:extLst>
              </a:tr>
              <a:tr h="5801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Loss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0.088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0.116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0.113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0.384</a:t>
                      </a:r>
                      <a:endParaRPr lang="ko-KR" alt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smtClean="0"/>
                        <a:t>0.062</a:t>
                      </a:r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487526"/>
                  </a:ext>
                </a:extLst>
              </a:tr>
            </a:tbl>
          </a:graphicData>
        </a:graphic>
      </p:graphicFrame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F6580AE-8722-4BFD-A30D-334AD99A3DD9}"/>
              </a:ext>
            </a:extLst>
          </p:cNvPr>
          <p:cNvSpPr txBox="1">
            <a:spLocks/>
          </p:cNvSpPr>
          <p:nvPr/>
        </p:nvSpPr>
        <p:spPr>
          <a:xfrm>
            <a:off x="681843" y="3253232"/>
            <a:ext cx="10983288" cy="521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latin typeface="Century Gothic" panose="020B0502020202020204" pitchFamily="34" charset="0"/>
              </a:rPr>
              <a:t>Average accuracy of cross validation is 96.08</a:t>
            </a:r>
            <a:r>
              <a:rPr lang="en-US" dirty="0" smtClean="0">
                <a:latin typeface="Century Gothic" panose="020B0502020202020204" pitchFamily="34" charset="0"/>
              </a:rPr>
              <a:t>%!</a:t>
            </a: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AE9C237-8FD7-435D-901B-5442DFD5CB5B}"/>
              </a:ext>
            </a:extLst>
          </p:cNvPr>
          <p:cNvSpPr txBox="1">
            <a:spLocks/>
          </p:cNvSpPr>
          <p:nvPr/>
        </p:nvSpPr>
        <p:spPr>
          <a:xfrm>
            <a:off x="6794147" y="4488423"/>
            <a:ext cx="5229478" cy="22330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entury Gothic" panose="020B0502020202020204" pitchFamily="34" charset="0"/>
              </a:rPr>
              <a:t>A</a:t>
            </a:r>
            <a:r>
              <a:rPr lang="en-US" dirty="0" smtClean="0">
                <a:latin typeface="Century Gothic" panose="020B0502020202020204" pitchFamily="34" charset="0"/>
              </a:rPr>
              <a:t>ccuracy</a:t>
            </a:r>
            <a:r>
              <a:rPr lang="en-US" dirty="0">
                <a:latin typeface="Century Gothic" panose="020B0502020202020204" pitchFamily="34" charset="0"/>
              </a:rPr>
              <a:t>: </a:t>
            </a:r>
            <a:r>
              <a:rPr lang="en-US" dirty="0" smtClean="0">
                <a:latin typeface="Century Gothic" panose="020B0502020202020204" pitchFamily="34" charset="0"/>
              </a:rPr>
              <a:t>95.61%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Precision: </a:t>
            </a:r>
            <a:r>
              <a:rPr lang="en-US" dirty="0" smtClean="0">
                <a:latin typeface="Century Gothic" panose="020B0502020202020204" pitchFamily="34" charset="0"/>
              </a:rPr>
              <a:t>96.76%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Recall: </a:t>
            </a:r>
            <a:r>
              <a:rPr lang="en-US" dirty="0" smtClean="0">
                <a:latin typeface="Century Gothic" panose="020B0502020202020204" pitchFamily="34" charset="0"/>
              </a:rPr>
              <a:t>96.79%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Specificity: </a:t>
            </a:r>
            <a:r>
              <a:rPr lang="en-US" dirty="0" smtClean="0">
                <a:latin typeface="Century Gothic" panose="020B0502020202020204" pitchFamily="34" charset="0"/>
              </a:rPr>
              <a:t>94.43%</a:t>
            </a:r>
          </a:p>
          <a:p>
            <a:r>
              <a:rPr lang="en-US" dirty="0" smtClean="0">
                <a:latin typeface="Century Gothic" panose="020B0502020202020204" pitchFamily="34" charset="0"/>
              </a:rPr>
              <a:t>NPV: 94.49%</a:t>
            </a:r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778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D9BC4-5C54-4794-AB32-EE8DB5FE2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048" y="1500996"/>
            <a:ext cx="10438301" cy="4675967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Generalization for other medical fields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2D: Cervical cancer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3D: Brain Image</a:t>
            </a:r>
          </a:p>
          <a:p>
            <a:r>
              <a:rPr lang="en-US" dirty="0">
                <a:latin typeface="Century Gothic" panose="020B0502020202020204" pitchFamily="34" charset="0"/>
              </a:rPr>
              <a:t>Volumetric CNN</a:t>
            </a:r>
          </a:p>
          <a:p>
            <a:r>
              <a:rPr lang="en-US" dirty="0">
                <a:latin typeface="Century Gothic" panose="020B0502020202020204" pitchFamily="34" charset="0"/>
              </a:rPr>
              <a:t>Bayesian Approach</a:t>
            </a:r>
          </a:p>
          <a:p>
            <a:pPr lvl="1"/>
            <a:r>
              <a:rPr lang="en-US" sz="1600" dirty="0">
                <a:latin typeface="Century Gothic" panose="020B0502020202020204" pitchFamily="34" charset="0"/>
              </a:rPr>
              <a:t>Physicians and others need to understand why a model predicts a specific output.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74290B-94F4-4E8F-A000-1A6047006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91" y="113444"/>
            <a:ext cx="11912933" cy="615553"/>
          </a:xfrm>
        </p:spPr>
        <p:txBody>
          <a:bodyPr>
            <a:normAutofit/>
          </a:bodyPr>
          <a:lstStyle/>
          <a:p>
            <a:r>
              <a:rPr lang="en-US" altLang="ko-KR" sz="3200" b="1" dirty="0" smtClean="0">
                <a:latin typeface="Century Gothic" panose="020B0502020202020204" pitchFamily="34" charset="0"/>
                <a:cs typeface="Arial" panose="020B0604020202020204" pitchFamily="34" charset="0"/>
              </a:rPr>
              <a:t>7. Future </a:t>
            </a:r>
            <a:r>
              <a:rPr lang="en-US" altLang="ko-KR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Directions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928288-8C65-4CB4-9086-378DAE2389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561" t="53538" r="56154" b="37169"/>
          <a:stretch/>
        </p:blipFill>
        <p:spPr>
          <a:xfrm>
            <a:off x="5800934" y="1305244"/>
            <a:ext cx="2994409" cy="2533735"/>
          </a:xfrm>
          <a:prstGeom prst="rect">
            <a:avLst/>
          </a:prstGeom>
        </p:spPr>
      </p:pic>
      <p:sp>
        <p:nvSpPr>
          <p:cNvPr id="5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8610600" y="6356354"/>
            <a:ext cx="2743200" cy="365125"/>
          </a:xfrm>
        </p:spPr>
        <p:txBody>
          <a:bodyPr/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9</a:t>
            </a:r>
            <a:endParaRPr lang="en-US" sz="1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028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52712-9BD3-48C7-8434-049EECC19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283" y="1132959"/>
            <a:ext cx="10982592" cy="4741630"/>
          </a:xfrm>
        </p:spPr>
        <p:txBody>
          <a:bodyPr>
            <a:normAutofit fontScale="55000" lnSpcReduction="20000"/>
          </a:bodyPr>
          <a:lstStyle/>
          <a:p>
            <a:pPr marL="0" lvl="0" indent="0" hangingPunct="0">
              <a:buNone/>
            </a:pPr>
            <a:r>
              <a:rPr lang="en-US" dirty="0"/>
              <a:t>[1] </a:t>
            </a:r>
            <a:r>
              <a:rPr lang="en-US" dirty="0" err="1"/>
              <a:t>Bastarrika</a:t>
            </a:r>
            <a:r>
              <a:rPr lang="en-US" dirty="0"/>
              <a:t>, </a:t>
            </a:r>
            <a:r>
              <a:rPr lang="en-US" dirty="0" err="1"/>
              <a:t>Gorka</a:t>
            </a:r>
            <a:r>
              <a:rPr lang="en-US" dirty="0"/>
              <a:t>, et al. "Early lung cancer detection using spiral computed tomography and positron emission tomography." </a:t>
            </a:r>
            <a:r>
              <a:rPr lang="en-US" i="1" dirty="0"/>
              <a:t>American journal of respiratory and critical care medicine</a:t>
            </a:r>
            <a:r>
              <a:rPr lang="en-US" dirty="0"/>
              <a:t> 171.12 (2005): 1378-1383.</a:t>
            </a:r>
          </a:p>
          <a:p>
            <a:pPr marL="0" lvl="0" indent="0" hangingPunct="0">
              <a:buNone/>
            </a:pPr>
            <a:r>
              <a:rPr lang="en-US" dirty="0"/>
              <a:t>[2] </a:t>
            </a:r>
            <a:r>
              <a:rPr lang="en-US" dirty="0" err="1"/>
              <a:t>Horeweg</a:t>
            </a:r>
            <a:r>
              <a:rPr lang="en-US" dirty="0"/>
              <a:t>, Nanda, et al. "Lung cancer probability in patients with CT-detected pulmonary nodules: a prespecified analysis of data from the NELSON trial of low-dose CT screening." The Lancet Oncology 15.12 (2014): 1332-1341.</a:t>
            </a:r>
          </a:p>
          <a:p>
            <a:pPr marL="0" lvl="0" indent="0" hangingPunct="0">
              <a:buNone/>
            </a:pPr>
            <a:r>
              <a:rPr lang="en-US" dirty="0"/>
              <a:t>[3] McWilliams A, </a:t>
            </a:r>
            <a:r>
              <a:rPr lang="en-US" dirty="0" err="1"/>
              <a:t>Tammemagi</a:t>
            </a:r>
            <a:r>
              <a:rPr lang="en-US" dirty="0"/>
              <a:t> MC, Mayo JR, Roberts H, Liu G, </a:t>
            </a:r>
            <a:r>
              <a:rPr lang="en-US" dirty="0" err="1"/>
              <a:t>Soghrati</a:t>
            </a:r>
            <a:r>
              <a:rPr lang="en-US" dirty="0"/>
              <a:t> K, </a:t>
            </a:r>
            <a:r>
              <a:rPr lang="en-US" dirty="0" err="1"/>
              <a:t>Yasufuku</a:t>
            </a:r>
            <a:r>
              <a:rPr lang="en-US" dirty="0"/>
              <a:t> K, Martel S, </a:t>
            </a:r>
            <a:r>
              <a:rPr lang="en-US" dirty="0" err="1"/>
              <a:t>Laberge</a:t>
            </a:r>
            <a:r>
              <a:rPr lang="en-US" dirty="0"/>
              <a:t> F, </a:t>
            </a:r>
            <a:r>
              <a:rPr lang="en-US" dirty="0" err="1"/>
              <a:t>Gingras</a:t>
            </a:r>
            <a:r>
              <a:rPr lang="en-US" dirty="0"/>
              <a:t> M: Probability of cancer in pulmonary nodules detected on first screening CT. New England Journal of Medicine 2013, 369(10):910-919.</a:t>
            </a:r>
          </a:p>
          <a:p>
            <a:pPr marL="0" lvl="0" indent="0" hangingPunct="0">
              <a:buNone/>
            </a:pPr>
            <a:r>
              <a:rPr lang="en-US" dirty="0"/>
              <a:t>[4] </a:t>
            </a:r>
            <a:r>
              <a:rPr lang="en-US" dirty="0" err="1"/>
              <a:t>Armato</a:t>
            </a:r>
            <a:r>
              <a:rPr lang="en-US" dirty="0"/>
              <a:t> SG, McLennan G, </a:t>
            </a:r>
            <a:r>
              <a:rPr lang="en-US" dirty="0" err="1"/>
              <a:t>Bidaut</a:t>
            </a:r>
            <a:r>
              <a:rPr lang="en-US" dirty="0"/>
              <a:t> L, </a:t>
            </a:r>
            <a:r>
              <a:rPr lang="en-US" dirty="0" err="1"/>
              <a:t>McNitt</a:t>
            </a:r>
            <a:r>
              <a:rPr lang="en-US" dirty="0"/>
              <a:t>‐Gray MF, Meyer CR, Reeves AP, Zhao B, </a:t>
            </a:r>
            <a:r>
              <a:rPr lang="en-US" dirty="0" err="1"/>
              <a:t>Aberle</a:t>
            </a:r>
            <a:r>
              <a:rPr lang="en-US" dirty="0"/>
              <a:t> DR, </a:t>
            </a:r>
            <a:r>
              <a:rPr lang="en-US" dirty="0" err="1"/>
              <a:t>Henschke</a:t>
            </a:r>
            <a:r>
              <a:rPr lang="en-US" dirty="0"/>
              <a:t> CI, Hoffman EA: The lung image database consortium (LIDC) and image database resource initiative (IDRI): a completed reference database of lung nodules on CT scans. Medical physics 2011, 38(2):915-931.</a:t>
            </a:r>
          </a:p>
          <a:p>
            <a:pPr marL="0" lvl="0" indent="0" hangingPunct="0">
              <a:buNone/>
            </a:pPr>
            <a:r>
              <a:rPr lang="en-US" dirty="0"/>
              <a:t>[5] </a:t>
            </a:r>
            <a:r>
              <a:rPr lang="en-US" dirty="0" err="1"/>
              <a:t>LeCun</a:t>
            </a:r>
            <a:r>
              <a:rPr lang="en-US" dirty="0"/>
              <a:t>, Yann, </a:t>
            </a:r>
            <a:r>
              <a:rPr lang="en-US" dirty="0" err="1"/>
              <a:t>Yoshua</a:t>
            </a:r>
            <a:r>
              <a:rPr lang="en-US" dirty="0"/>
              <a:t> </a:t>
            </a:r>
            <a:r>
              <a:rPr lang="en-US" dirty="0" err="1"/>
              <a:t>Bengio</a:t>
            </a:r>
            <a:r>
              <a:rPr lang="en-US" dirty="0"/>
              <a:t>, and Geoffrey Hinton. "Deep learning." Nature 521.7553 (2015): 436-444.</a:t>
            </a:r>
          </a:p>
          <a:p>
            <a:pPr marL="0" lvl="0" indent="0" hangingPunct="0">
              <a:buNone/>
            </a:pPr>
            <a:r>
              <a:rPr lang="en-US" dirty="0"/>
              <a:t>[6] Roth, Holger R., et al. "A new 2.5 D representation for lymph node detection using random sets of deep convolutional neural network observations." </a:t>
            </a:r>
            <a:r>
              <a:rPr lang="en-US" i="1" dirty="0"/>
              <a:t>International Conference on Medical Image Computing and Computer-Assisted Intervention</a:t>
            </a:r>
            <a:r>
              <a:rPr lang="en-US" dirty="0"/>
              <a:t>. Springer International Publishing, 2014.</a:t>
            </a:r>
          </a:p>
          <a:p>
            <a:pPr marL="0" indent="0">
              <a:buNone/>
            </a:pPr>
            <a:r>
              <a:rPr lang="en-US" dirty="0"/>
              <a:t>[7] Qi, Charles R., et al. "Volumetric and multi-view </a:t>
            </a:r>
            <a:r>
              <a:rPr lang="en-US" dirty="0" err="1"/>
              <a:t>cnns</a:t>
            </a:r>
            <a:r>
              <a:rPr lang="en-US" dirty="0"/>
              <a:t> for object classification on 3d data." Proceedings of the IEEE Conference on Computer Vision and Pattern Recognition. 2016.</a:t>
            </a:r>
          </a:p>
          <a:p>
            <a:pPr marL="0" indent="0">
              <a:buNone/>
            </a:pPr>
            <a:r>
              <a:rPr lang="en-US" sz="2900" dirty="0"/>
              <a:t>[8] </a:t>
            </a:r>
            <a:r>
              <a:rPr lang="en-US" sz="2900" dirty="0" err="1"/>
              <a:t>Dinggang</a:t>
            </a:r>
            <a:r>
              <a:rPr lang="en-US" sz="2900" dirty="0"/>
              <a:t> S, </a:t>
            </a:r>
            <a:r>
              <a:rPr lang="en-US" sz="2900" dirty="0" err="1"/>
              <a:t>Guorong</a:t>
            </a:r>
            <a:r>
              <a:rPr lang="en-US" sz="2900" dirty="0"/>
              <a:t> W, Heung-Il S: </a:t>
            </a:r>
            <a:r>
              <a:rPr lang="en-US" sz="2900" i="1" dirty="0"/>
              <a:t>Deep Learning in Medical Image Analysis</a:t>
            </a:r>
            <a:r>
              <a:rPr lang="en-US" sz="2900" dirty="0"/>
              <a:t>, Annual Review of Biomedical Engineering, Vol. 19, To be printed in August 2017 </a:t>
            </a:r>
            <a:endParaRPr lang="en-US" sz="2900" dirty="0" smtClean="0"/>
          </a:p>
          <a:p>
            <a:pPr marL="0" indent="0">
              <a:buNone/>
            </a:pPr>
            <a:r>
              <a:rPr lang="en-US" sz="2900" dirty="0" smtClean="0"/>
              <a:t>[9] </a:t>
            </a:r>
            <a:r>
              <a:rPr lang="en-US" sz="2900" dirty="0" err="1" smtClean="0"/>
              <a:t>Litjens</a:t>
            </a:r>
            <a:r>
              <a:rPr lang="en-US" sz="2900" dirty="0" smtClean="0"/>
              <a:t>, Geert, et al. "A survey on deep learning in medical image analysis." </a:t>
            </a:r>
            <a:r>
              <a:rPr lang="en-US" sz="2900" dirty="0" err="1" smtClean="0"/>
              <a:t>arXiv</a:t>
            </a:r>
            <a:r>
              <a:rPr lang="en-US" sz="2900" dirty="0" smtClean="0"/>
              <a:t> preprint arXiv:1702.05747 (2017).</a:t>
            </a:r>
          </a:p>
          <a:p>
            <a:pPr marL="0" indent="0">
              <a:buNone/>
            </a:pPr>
            <a:r>
              <a:rPr lang="en-US" sz="2900" dirty="0" smtClean="0"/>
              <a:t>[10] </a:t>
            </a:r>
            <a:r>
              <a:rPr lang="en-US" sz="2900" dirty="0" err="1" smtClean="0"/>
              <a:t>Melamed</a:t>
            </a:r>
            <a:r>
              <a:rPr lang="en-US" sz="2900" dirty="0" smtClean="0"/>
              <a:t> M, </a:t>
            </a:r>
            <a:r>
              <a:rPr lang="en-US" sz="2900" dirty="0" err="1" smtClean="0"/>
              <a:t>Flehinger</a:t>
            </a:r>
            <a:r>
              <a:rPr lang="en-US" sz="2900" dirty="0" smtClean="0"/>
              <a:t> B, Zaman M, </a:t>
            </a:r>
            <a:r>
              <a:rPr lang="en-US" sz="2900" dirty="0" err="1" smtClean="0"/>
              <a:t>Heelan</a:t>
            </a:r>
            <a:r>
              <a:rPr lang="en-US" sz="2900" dirty="0" smtClean="0"/>
              <a:t> R, </a:t>
            </a:r>
            <a:r>
              <a:rPr lang="en-US" sz="2900" dirty="0" err="1" smtClean="0"/>
              <a:t>Perchick</a:t>
            </a:r>
            <a:r>
              <a:rPr lang="en-US" sz="2900" dirty="0" smtClean="0"/>
              <a:t> W, Martini N. Screening for early lung cancer: results of the Memorial Sloan-Kettering study in New York. Chest 1984;86:44–53.</a:t>
            </a:r>
          </a:p>
          <a:p>
            <a:pPr marL="0" indent="0">
              <a:buNone/>
            </a:pPr>
            <a:endParaRPr lang="en-US" sz="2900" b="1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D74B87E-BD24-4B97-A505-62652A213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92" y="113445"/>
            <a:ext cx="11912933" cy="615553"/>
          </a:xfrm>
        </p:spPr>
        <p:txBody>
          <a:bodyPr>
            <a:normAutofit/>
          </a:bodyPr>
          <a:lstStyle/>
          <a:p>
            <a:r>
              <a:rPr lang="en-US" altLang="ko-KR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8</a:t>
            </a:r>
            <a:r>
              <a:rPr lang="en-US" altLang="ko-KR" sz="3200" b="1" dirty="0" smtClean="0">
                <a:latin typeface="Century Gothic" panose="020B0502020202020204" pitchFamily="34" charset="0"/>
                <a:cs typeface="Arial" panose="020B0604020202020204" pitchFamily="34" charset="0"/>
              </a:rPr>
              <a:t>. References [1/2]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z="1400" smtClean="0">
                <a:latin typeface="Century Gothic" panose="020B0502020202020204" pitchFamily="34" charset="0"/>
              </a:rPr>
              <a:t>12</a:t>
            </a:fld>
            <a:endParaRPr lang="en-US" sz="1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454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52712-9BD3-48C7-8434-049EECC19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04005"/>
            <a:ext cx="10991850" cy="5115441"/>
          </a:xfrm>
        </p:spPr>
        <p:txBody>
          <a:bodyPr>
            <a:noAutofit/>
          </a:bodyPr>
          <a:lstStyle/>
          <a:p>
            <a:pPr marL="0" lvl="0" indent="0" hangingPunct="0">
              <a:buNone/>
            </a:pPr>
            <a:r>
              <a:rPr lang="en-US" sz="1400" dirty="0" smtClean="0"/>
              <a:t>[</a:t>
            </a:r>
            <a:r>
              <a:rPr lang="en-US" sz="1400" dirty="0"/>
              <a:t>11</a:t>
            </a:r>
            <a:r>
              <a:rPr lang="en-US" sz="1400" dirty="0" smtClean="0"/>
              <a:t>] </a:t>
            </a:r>
            <a:r>
              <a:rPr lang="en-US" sz="1400" dirty="0" err="1" smtClean="0"/>
              <a:t>Henschke</a:t>
            </a:r>
            <a:r>
              <a:rPr lang="en-US" sz="1400" dirty="0"/>
              <a:t>, Claudia I., et al. "Early Lung Cancer Action Project: overall design and findings from baseline screening." The Lancet 354.9173 (1999): 99-105.</a:t>
            </a:r>
          </a:p>
          <a:p>
            <a:pPr marL="0" lvl="0" indent="0" hangingPunct="0">
              <a:buNone/>
            </a:pPr>
            <a:r>
              <a:rPr lang="en-US" sz="1400" dirty="0"/>
              <a:t>[12</a:t>
            </a:r>
            <a:r>
              <a:rPr lang="en-US" sz="1400" dirty="0" smtClean="0"/>
              <a:t>] </a:t>
            </a:r>
            <a:r>
              <a:rPr lang="en-US" sz="1400" dirty="0" err="1" smtClean="0"/>
              <a:t>Swensen</a:t>
            </a:r>
            <a:r>
              <a:rPr lang="en-US" sz="1400" dirty="0"/>
              <a:t>, Stephen J., et al. "Screening for lung cancer with low-dose spiral computed tomography." American journal of respiratory and critical care medicine 165.4 (2002): 508-513.</a:t>
            </a:r>
          </a:p>
          <a:p>
            <a:pPr marL="0" lvl="0" indent="0" hangingPunct="0">
              <a:buNone/>
            </a:pPr>
            <a:r>
              <a:rPr lang="en-US" sz="1400" dirty="0"/>
              <a:t>[13</a:t>
            </a:r>
            <a:r>
              <a:rPr lang="en-US" sz="1400" dirty="0" smtClean="0"/>
              <a:t>] </a:t>
            </a:r>
            <a:r>
              <a:rPr lang="en-US" sz="1400" dirty="0" err="1" smtClean="0"/>
              <a:t>Diederich</a:t>
            </a:r>
            <a:r>
              <a:rPr lang="en-US" sz="1400" dirty="0"/>
              <a:t>, Stefan, et al. "Screening for early lung cancer with low-dose spiral computed tomography: results of annual follow-up examinations in asymptomatic smokers." European radiology 14.4 (2004): 691-702..</a:t>
            </a:r>
          </a:p>
          <a:p>
            <a:pPr marL="0" lvl="0" indent="0" hangingPunct="0">
              <a:buNone/>
            </a:pPr>
            <a:r>
              <a:rPr lang="en-US" sz="1400" dirty="0"/>
              <a:t>[14</a:t>
            </a:r>
            <a:r>
              <a:rPr lang="en-US" sz="1400" dirty="0" smtClean="0"/>
              <a:t>] </a:t>
            </a:r>
            <a:r>
              <a:rPr lang="en-US" sz="1400" dirty="0" err="1" smtClean="0"/>
              <a:t>Pastorino</a:t>
            </a:r>
            <a:r>
              <a:rPr lang="en-US" sz="1400" dirty="0"/>
              <a:t>, Ugo, et al. "Early lung-cancer detection with spiral CT and positron emission tomography in heavy smokers: 2-year results." The Lancet 362.9384 (2003): 593-597.</a:t>
            </a:r>
          </a:p>
          <a:p>
            <a:pPr marL="0" lvl="0" indent="0" hangingPunct="0">
              <a:buNone/>
            </a:pPr>
            <a:r>
              <a:rPr lang="en-US" sz="1400" dirty="0"/>
              <a:t>[15</a:t>
            </a:r>
            <a:r>
              <a:rPr lang="en-US" sz="1400" dirty="0" smtClean="0"/>
              <a:t>] Sone</a:t>
            </a:r>
            <a:r>
              <a:rPr lang="en-US" sz="1400" dirty="0"/>
              <a:t>, S., et al. "Results of three-year mass screening </a:t>
            </a:r>
            <a:r>
              <a:rPr lang="en-US" sz="1400" dirty="0" err="1"/>
              <a:t>programme</a:t>
            </a:r>
            <a:r>
              <a:rPr lang="en-US" sz="1400" dirty="0"/>
              <a:t> for lung cancer using mobile low-dose spiral computed tomography scanner." British journal of cancer 84.1 (2001): 25..</a:t>
            </a:r>
          </a:p>
          <a:p>
            <a:pPr marL="0" lvl="0" indent="0" hangingPunct="0">
              <a:buNone/>
            </a:pPr>
            <a:r>
              <a:rPr lang="en-US" sz="1400" dirty="0"/>
              <a:t>[16</a:t>
            </a:r>
            <a:r>
              <a:rPr lang="en-US" sz="1400" dirty="0" smtClean="0"/>
              <a:t>] </a:t>
            </a:r>
            <a:r>
              <a:rPr lang="en-US" sz="1400" dirty="0" err="1" smtClean="0"/>
              <a:t>Sobue</a:t>
            </a:r>
            <a:r>
              <a:rPr lang="en-US" sz="1400" dirty="0"/>
              <a:t>, </a:t>
            </a:r>
            <a:r>
              <a:rPr lang="en-US" sz="1400" dirty="0" err="1"/>
              <a:t>Tomotaka</a:t>
            </a:r>
            <a:r>
              <a:rPr lang="en-US" sz="1400" dirty="0"/>
              <a:t>, et al. "Screening for lung cancer with low-dose helical computed tomography: anti-lung cancer association project." Journal of clinical oncology 20.4 (2002): 911-920.</a:t>
            </a:r>
          </a:p>
          <a:p>
            <a:pPr marL="0" lvl="0" indent="0" hangingPunct="0">
              <a:buNone/>
            </a:pPr>
            <a:r>
              <a:rPr lang="en-US" sz="1400" dirty="0"/>
              <a:t>[17</a:t>
            </a:r>
            <a:r>
              <a:rPr lang="en-US" sz="1400" dirty="0" smtClean="0"/>
              <a:t>] </a:t>
            </a:r>
            <a:r>
              <a:rPr lang="en-US" sz="1400" dirty="0" err="1" smtClean="0"/>
              <a:t>Ost</a:t>
            </a:r>
            <a:r>
              <a:rPr lang="en-US" sz="1400" dirty="0"/>
              <a:t>, David, and Alan Fein. "Management strategies for the solitary pulmonary nodule." Current opinion in pulmonary medicine 10.4 (2004): 272-278.</a:t>
            </a:r>
          </a:p>
          <a:p>
            <a:pPr marL="0" lvl="0" indent="0" hangingPunct="0">
              <a:buNone/>
            </a:pPr>
            <a:r>
              <a:rPr lang="en-US" sz="1400" dirty="0"/>
              <a:t>[18</a:t>
            </a:r>
            <a:r>
              <a:rPr lang="en-US" sz="1400" dirty="0" smtClean="0"/>
              <a:t>] Gould</a:t>
            </a:r>
            <a:r>
              <a:rPr lang="en-US" sz="1400" dirty="0"/>
              <a:t>, Michael K., et al. "Cost-effectiveness of alternative management strategies for patients with solitary pulmonary nodules." Annals of internal medicine 138.9 (2003): 724-735.</a:t>
            </a:r>
          </a:p>
          <a:p>
            <a:pPr marL="0" lvl="0" indent="0" hangingPunct="0">
              <a:buNone/>
            </a:pPr>
            <a:r>
              <a:rPr lang="en-US" sz="1400" dirty="0"/>
              <a:t>[19</a:t>
            </a:r>
            <a:r>
              <a:rPr lang="en-US" sz="1400" dirty="0" smtClean="0"/>
              <a:t>] Nakamura </a:t>
            </a:r>
            <a:r>
              <a:rPr lang="en-US" sz="1400" dirty="0"/>
              <a:t>K, Yoshida H, Engelmann R, et al. Computerized analysis of the likelihood of malignancy in solitary nodules with use of artificial neural networks. Radiology. 2000;214:823–830.</a:t>
            </a:r>
          </a:p>
          <a:p>
            <a:pPr marL="0" lvl="0" indent="0" hangingPunct="0">
              <a:buNone/>
            </a:pPr>
            <a:r>
              <a:rPr lang="en-US" sz="1400" dirty="0"/>
              <a:t>[20</a:t>
            </a:r>
            <a:r>
              <a:rPr lang="en-US" sz="1400" dirty="0" smtClean="0"/>
              <a:t>] Asada </a:t>
            </a:r>
            <a:r>
              <a:rPr lang="en-US" sz="1400" dirty="0"/>
              <a:t>N, </a:t>
            </a:r>
            <a:r>
              <a:rPr lang="en-US" sz="1400" dirty="0" err="1"/>
              <a:t>Doi</a:t>
            </a:r>
            <a:r>
              <a:rPr lang="en-US" sz="1400" dirty="0"/>
              <a:t> K, </a:t>
            </a:r>
            <a:r>
              <a:rPr lang="en-US" sz="1400" dirty="0" err="1"/>
              <a:t>Macmahon</a:t>
            </a:r>
            <a:r>
              <a:rPr lang="en-US" sz="1400" dirty="0"/>
              <a:t> H, et al. Potential usefulness of an artificial neural network for differential diagnosis of interstitial lung disease: pilot study. Radiology. 1990;177:857–860.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D74B87E-BD24-4B97-A505-62652A213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92" y="113445"/>
            <a:ext cx="11912933" cy="615553"/>
          </a:xfrm>
        </p:spPr>
        <p:txBody>
          <a:bodyPr>
            <a:normAutofit/>
          </a:bodyPr>
          <a:lstStyle/>
          <a:p>
            <a:r>
              <a:rPr lang="en-US" altLang="ko-KR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8</a:t>
            </a:r>
            <a:r>
              <a:rPr lang="en-US" altLang="ko-KR" sz="3200" b="1" dirty="0" smtClean="0">
                <a:latin typeface="Century Gothic" panose="020B0502020202020204" pitchFamily="34" charset="0"/>
                <a:cs typeface="Arial" panose="020B0604020202020204" pitchFamily="34" charset="0"/>
              </a:rPr>
              <a:t>. References [2/2]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z="1400" smtClean="0">
                <a:latin typeface="Century Gothic" panose="020B0502020202020204" pitchFamily="34" charset="0"/>
              </a:rPr>
              <a:t>13</a:t>
            </a:fld>
            <a:endParaRPr lang="en-US" sz="1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673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5"/>
          <p:cNvSpPr txBox="1">
            <a:spLocks/>
          </p:cNvSpPr>
          <p:nvPr/>
        </p:nvSpPr>
        <p:spPr>
          <a:xfrm>
            <a:off x="4133648" y="851113"/>
            <a:ext cx="3867352" cy="901488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lstStyle>
            <a:lvl1pPr>
              <a:defRPr sz="30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 latinLnBrk="0"/>
            <a:r>
              <a:rPr lang="en-US" altLang="ko-KR" sz="4000" b="1" kern="0" dirty="0">
                <a:latin typeface="Century Gothic" panose="020B0502020202020204" pitchFamily="34" charset="0"/>
                <a:cs typeface="Arial" panose="020B0604020202020204" pitchFamily="34" charset="0"/>
              </a:rPr>
              <a:t>Thank </a:t>
            </a:r>
            <a:r>
              <a:rPr lang="en-US" altLang="ko-KR" sz="4000" b="1" kern="0" dirty="0" smtClean="0">
                <a:latin typeface="Century Gothic" panose="020B0502020202020204" pitchFamily="34" charset="0"/>
                <a:cs typeface="Arial" panose="020B0604020202020204" pitchFamily="34" charset="0"/>
              </a:rPr>
              <a:t>you !</a:t>
            </a:r>
            <a:endParaRPr lang="ko-KR" altLang="en-US" sz="4000" b="1" kern="0" dirty="0">
              <a:latin typeface="Century Gothic" panose="020B0502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351" y="2098052"/>
            <a:ext cx="5353946" cy="2379534"/>
          </a:xfrm>
          <a:prstGeom prst="rect">
            <a:avLst/>
          </a:prstGeom>
        </p:spPr>
      </p:pic>
      <p:sp>
        <p:nvSpPr>
          <p:cNvPr id="4" name="Title 5"/>
          <p:cNvSpPr txBox="1">
            <a:spLocks/>
          </p:cNvSpPr>
          <p:nvPr/>
        </p:nvSpPr>
        <p:spPr>
          <a:xfrm>
            <a:off x="3524048" y="4823038"/>
            <a:ext cx="5086552" cy="901488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lstStyle>
            <a:lvl1pPr>
              <a:defRPr sz="30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 latinLnBrk="0"/>
            <a:r>
              <a:rPr lang="en-US" altLang="ko-KR" sz="4000" b="1" kern="0" dirty="0" smtClean="0">
                <a:latin typeface="Century Gothic" panose="020B0502020202020204" pitchFamily="34" charset="0"/>
                <a:cs typeface="Arial" panose="020B0604020202020204" pitchFamily="34" charset="0"/>
              </a:rPr>
              <a:t>Any Questions ?</a:t>
            </a:r>
            <a:endParaRPr lang="ko-KR" altLang="en-US" sz="4000" b="1" kern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339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92" y="113445"/>
            <a:ext cx="11912933" cy="615553"/>
          </a:xfrm>
        </p:spPr>
        <p:txBody>
          <a:bodyPr>
            <a:normAutofit/>
          </a:bodyPr>
          <a:lstStyle/>
          <a:p>
            <a:r>
              <a:rPr lang="en-US" altLang="ko-KR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1. Research Topic [1/2]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09600" y="990022"/>
            <a:ext cx="109442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800" b="1" dirty="0">
                <a:latin typeface="Century Gothic" panose="020B0502020202020204" pitchFamily="34" charset="0"/>
              </a:rPr>
              <a:t> Topic : Lung cancer </a:t>
            </a:r>
            <a:r>
              <a:rPr lang="en-US" altLang="en-US" sz="28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prediction</a:t>
            </a:r>
            <a:r>
              <a:rPr lang="en-US" altLang="en-US" sz="2800" b="1" dirty="0">
                <a:latin typeface="Century Gothic" panose="020B0502020202020204" pitchFamily="34" charset="0"/>
              </a:rPr>
              <a:t> using </a:t>
            </a:r>
            <a:r>
              <a:rPr lang="en-US" altLang="en-US" sz="28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Deep Learning</a:t>
            </a:r>
            <a:endParaRPr lang="en-US" altLang="en-US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z="1400" smtClean="0">
                <a:latin typeface="Century Gothic" panose="020B0502020202020204" pitchFamily="34" charset="0"/>
              </a:rPr>
              <a:t>2</a:t>
            </a:fld>
            <a:endParaRPr lang="en-US" sz="1400">
              <a:latin typeface="Century Gothic" panose="020B0502020202020204" pitchFamily="34" charset="0"/>
            </a:endParaRPr>
          </a:p>
        </p:txBody>
      </p:sp>
      <p:sp>
        <p:nvSpPr>
          <p:cNvPr id="6" name="Rectangle 3"/>
          <p:cNvSpPr/>
          <p:nvPr/>
        </p:nvSpPr>
        <p:spPr>
          <a:xfrm>
            <a:off x="838201" y="1643893"/>
            <a:ext cx="109442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altLang="en-US" sz="2400" dirty="0">
                <a:latin typeface="Century Gothic" panose="020B0502020202020204" pitchFamily="34" charset="0"/>
              </a:rPr>
              <a:t> Why is it important to predict the lung cancer with deep learning?</a:t>
            </a:r>
          </a:p>
        </p:txBody>
      </p:sp>
      <p:sp>
        <p:nvSpPr>
          <p:cNvPr id="5" name="모서리가 둥근 직사각형 4"/>
          <p:cNvSpPr/>
          <p:nvPr/>
        </p:nvSpPr>
        <p:spPr>
          <a:xfrm>
            <a:off x="838201" y="2609850"/>
            <a:ext cx="10286999" cy="3448050"/>
          </a:xfrm>
          <a:prstGeom prst="roundRect">
            <a:avLst>
              <a:gd name="adj" fmla="val 9483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1362076" y="2339972"/>
            <a:ext cx="1628773" cy="524192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Background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76" y="2964958"/>
            <a:ext cx="2945549" cy="216537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1104900" y="5334437"/>
            <a:ext cx="3086100" cy="524192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latin typeface="Century Gothic" panose="020B0502020202020204" pitchFamily="34" charset="0"/>
              </a:rPr>
              <a:t>1. High rate of lung cancer death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4476483" y="5334437"/>
            <a:ext cx="3086100" cy="524192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latin typeface="Century Gothic" panose="020B0502020202020204" pitchFamily="34" charset="0"/>
              </a:rPr>
              <a:t>2) Reduce health cost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7769582" y="5334437"/>
            <a:ext cx="3086100" cy="524192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latin typeface="Century Gothic" panose="020B0502020202020204" pitchFamily="34" charset="0"/>
              </a:rPr>
              <a:t>3) Mistake of radiologist</a:t>
            </a: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701" y="2672199"/>
            <a:ext cx="2662238" cy="266223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414" y="3143251"/>
            <a:ext cx="2924436" cy="190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005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92" y="113445"/>
            <a:ext cx="11912933" cy="615553"/>
          </a:xfrm>
        </p:spPr>
        <p:txBody>
          <a:bodyPr>
            <a:normAutofit/>
          </a:bodyPr>
          <a:lstStyle/>
          <a:p>
            <a:r>
              <a:rPr lang="en-US" altLang="ko-KR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1. Research Topic [2/2]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09600" y="990022"/>
            <a:ext cx="109442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800" b="1" dirty="0">
                <a:latin typeface="Century Gothic" panose="020B0502020202020204" pitchFamily="34" charset="0"/>
              </a:rPr>
              <a:t> Topic : Lung cancer </a:t>
            </a:r>
            <a:r>
              <a:rPr lang="en-US" altLang="en-US" sz="28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prediction</a:t>
            </a:r>
            <a:r>
              <a:rPr lang="en-US" altLang="en-US" sz="2800" b="1" dirty="0">
                <a:latin typeface="Century Gothic" panose="020B0502020202020204" pitchFamily="34" charset="0"/>
              </a:rPr>
              <a:t> using </a:t>
            </a:r>
            <a:r>
              <a:rPr lang="en-US" altLang="en-US" sz="28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Deep Learning</a:t>
            </a:r>
            <a:endParaRPr lang="en-US" altLang="en-US" sz="2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1628776" y="3686176"/>
            <a:ext cx="7661988" cy="22860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en-US" sz="1800" b="1" dirty="0">
                <a:latin typeface="Century Gothic" panose="020B0502020202020204" pitchFamily="34" charset="0"/>
              </a:rPr>
              <a:t>Nodule candidates detection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800" b="1" dirty="0">
                <a:latin typeface="Century Gothic" panose="020B0502020202020204" pitchFamily="34" charset="0"/>
              </a:rPr>
              <a:t>Nodule segmentation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800" b="1" dirty="0">
                <a:latin typeface="Century Gothic" panose="020B0502020202020204" pitchFamily="34" charset="0"/>
              </a:rPr>
              <a:t>Blob detection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800" b="1" dirty="0">
                <a:latin typeface="Century Gothic" panose="020B0502020202020204" pitchFamily="34" charset="0"/>
              </a:rPr>
              <a:t>False Positive reduction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800" b="1" dirty="0">
                <a:latin typeface="Century Gothic" panose="020B0502020202020204" pitchFamily="34" charset="0"/>
              </a:rPr>
              <a:t>Malignancy prediction </a:t>
            </a:r>
            <a:r>
              <a:rPr lang="en-US" altLang="ko-KR" sz="1800" b="1" dirty="0">
                <a:latin typeface="Century Gothic" panose="020B0502020202020204" pitchFamily="34" charset="0"/>
              </a:rPr>
              <a:t>(Classification)</a:t>
            </a:r>
            <a:endParaRPr lang="en-US" sz="1800" b="1" dirty="0">
              <a:latin typeface="Century Gothic" panose="020B0502020202020204" pitchFamily="34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1800" b="1" dirty="0">
                <a:latin typeface="Century Gothic" panose="020B0502020202020204" pitchFamily="34" charset="0"/>
              </a:rPr>
              <a:t>And so on..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z="1400" smtClean="0">
                <a:latin typeface="Century Gothic" panose="020B0502020202020204" pitchFamily="34" charset="0"/>
              </a:rPr>
              <a:t>3</a:t>
            </a:fld>
            <a:endParaRPr lang="en-US" sz="1400">
              <a:latin typeface="Century Gothic" panose="020B0502020202020204" pitchFamily="34" charset="0"/>
            </a:endParaRPr>
          </a:p>
        </p:txBody>
      </p:sp>
      <p:sp>
        <p:nvSpPr>
          <p:cNvPr id="6" name="Rectangle 3"/>
          <p:cNvSpPr/>
          <p:nvPr/>
        </p:nvSpPr>
        <p:spPr>
          <a:xfrm>
            <a:off x="838201" y="1643893"/>
            <a:ext cx="109442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à"/>
            </a:pPr>
            <a:r>
              <a:rPr lang="en-US" altLang="en-US" sz="2400" dirty="0">
                <a:latin typeface="Century Gothic" panose="020B0502020202020204" pitchFamily="34" charset="0"/>
              </a:rPr>
              <a:t>automatic learning to differentiate </a:t>
            </a:r>
          </a:p>
          <a:p>
            <a:r>
              <a:rPr lang="en-US" altLang="en-US" sz="2400" dirty="0">
                <a:solidFill>
                  <a:srgbClr val="FF0000"/>
                </a:solidFill>
                <a:latin typeface="Century Gothic" panose="020B0502020202020204" pitchFamily="34" charset="0"/>
              </a:rPr>
              <a:t>    Cancerous lung (1)</a:t>
            </a:r>
            <a:r>
              <a:rPr lang="en-US" altLang="en-US" sz="2400" dirty="0">
                <a:latin typeface="Century Gothic" panose="020B0502020202020204" pitchFamily="34" charset="0"/>
              </a:rPr>
              <a:t> and </a:t>
            </a:r>
            <a:r>
              <a:rPr lang="en-US" altLang="en-US" sz="2400" dirty="0">
                <a:solidFill>
                  <a:srgbClr val="009900"/>
                </a:solidFill>
                <a:latin typeface="Century Gothic" panose="020B0502020202020204" pitchFamily="34" charset="0"/>
              </a:rPr>
              <a:t>Non-cancerous </a:t>
            </a:r>
            <a:r>
              <a:rPr lang="en-US" altLang="en-US" sz="2400" dirty="0" smtClean="0">
                <a:solidFill>
                  <a:srgbClr val="009900"/>
                </a:solidFill>
                <a:latin typeface="Century Gothic" panose="020B0502020202020204" pitchFamily="34" charset="0"/>
              </a:rPr>
              <a:t>lung (</a:t>
            </a:r>
            <a:r>
              <a:rPr lang="en-US" altLang="en-US" sz="2400" dirty="0">
                <a:solidFill>
                  <a:srgbClr val="009900"/>
                </a:solidFill>
                <a:latin typeface="Century Gothic" panose="020B0502020202020204" pitchFamily="34" charset="0"/>
              </a:rPr>
              <a:t>0)</a:t>
            </a:r>
            <a:r>
              <a:rPr lang="en-US" altLang="en-US" sz="2400" dirty="0">
                <a:latin typeface="Century Gothic" panose="020B0502020202020204" pitchFamily="34" charset="0"/>
              </a:rPr>
              <a:t> </a:t>
            </a:r>
            <a:r>
              <a:rPr lang="en-US" altLang="en-US" sz="2400" dirty="0">
                <a:solidFill>
                  <a:schemeClr val="accent1"/>
                </a:solidFill>
                <a:latin typeface="Century Gothic" panose="020B0502020202020204" pitchFamily="34" charset="0"/>
              </a:rPr>
              <a:t>patterns</a:t>
            </a:r>
            <a:r>
              <a:rPr lang="en-US" altLang="en-US" sz="2400" dirty="0">
                <a:solidFill>
                  <a:srgbClr val="CC0066"/>
                </a:solidFill>
                <a:latin typeface="Century Gothic" panose="020B0502020202020204" pitchFamily="34" charset="0"/>
              </a:rPr>
              <a:t> </a:t>
            </a:r>
          </a:p>
          <a:p>
            <a:r>
              <a:rPr lang="en-US" altLang="en-US" sz="2400" dirty="0">
                <a:latin typeface="Century Gothic" panose="020B0502020202020204" pitchFamily="34" charset="0"/>
              </a:rPr>
              <a:t>    using Deep Learning</a:t>
            </a:r>
            <a:endParaRPr lang="en-US" altLang="en-US" sz="2000" dirty="0">
              <a:solidFill>
                <a:srgbClr val="CC0066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219202" y="3357622"/>
            <a:ext cx="9667874" cy="2776478"/>
          </a:xfrm>
          <a:prstGeom prst="roundRect">
            <a:avLst>
              <a:gd name="adj" fmla="val 9483"/>
            </a:avLst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1714502" y="3192379"/>
            <a:ext cx="1057274" cy="329520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Details</a:t>
            </a:r>
          </a:p>
        </p:txBody>
      </p:sp>
    </p:spTree>
    <p:extLst>
      <p:ext uri="{BB962C8B-B14F-4D97-AF65-F5344CB8AC3E}">
        <p14:creationId xmlns:p14="http://schemas.microsoft.com/office/powerpoint/2010/main" val="723069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24F1CDCF-542D-4BFF-8279-D3E21CDA2001}"/>
              </a:ext>
            </a:extLst>
          </p:cNvPr>
          <p:cNvSpPr txBox="1">
            <a:spLocks/>
          </p:cNvSpPr>
          <p:nvPr/>
        </p:nvSpPr>
        <p:spPr>
          <a:xfrm>
            <a:off x="110692" y="122072"/>
            <a:ext cx="11912933" cy="615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2. Goal, Challenge and Strategy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z="1400" smtClean="0"/>
              <a:t>4</a:t>
            </a:fld>
            <a:endParaRPr lang="en-US" sz="1400"/>
          </a:p>
        </p:txBody>
      </p:sp>
      <p:sp>
        <p:nvSpPr>
          <p:cNvPr id="5" name="모서리가 둥근 직사각형 4"/>
          <p:cNvSpPr/>
          <p:nvPr/>
        </p:nvSpPr>
        <p:spPr>
          <a:xfrm>
            <a:off x="638176" y="1119286"/>
            <a:ext cx="10934700" cy="1023839"/>
          </a:xfrm>
          <a:prstGeom prst="roundRect">
            <a:avLst>
              <a:gd name="adj" fmla="val 9483"/>
            </a:avLst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entury Gothic" panose="020B0502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1028700" y="849346"/>
            <a:ext cx="3200400" cy="524192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>
                <a:latin typeface="Century Gothic" panose="020B0502020202020204" pitchFamily="34" charset="0"/>
              </a:rPr>
              <a:t>Detecting lung nodules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695326" y="1331303"/>
            <a:ext cx="4724399" cy="737376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sz="1800" dirty="0">
                <a:latin typeface="Century Gothic" panose="020B0502020202020204" pitchFamily="34" charset="0"/>
              </a:rPr>
              <a:t>In automated fashion</a:t>
            </a:r>
          </a:p>
          <a:p>
            <a:pPr lvl="1"/>
            <a:r>
              <a:rPr lang="en-US" altLang="ko-KR" sz="1800" dirty="0">
                <a:latin typeface="Century Gothic" panose="020B0502020202020204" pitchFamily="34" charset="0"/>
              </a:rPr>
              <a:t>Reduce manual  intervention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638176" y="2572411"/>
            <a:ext cx="10934700" cy="732944"/>
          </a:xfrm>
          <a:prstGeom prst="roundRect">
            <a:avLst>
              <a:gd name="adj" fmla="val 9483"/>
            </a:avLst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entury Gothic" panose="020B0502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1028700" y="2273896"/>
            <a:ext cx="1628775" cy="524192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>
                <a:latin typeface="Century Gothic" panose="020B0502020202020204" pitchFamily="34" charset="0"/>
              </a:rPr>
              <a:t>Prediction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695326" y="2708210"/>
            <a:ext cx="9220199" cy="482132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sz="1800" dirty="0">
                <a:latin typeface="Century Gothic" panose="020B0502020202020204" pitchFamily="34" charset="0"/>
              </a:rPr>
              <a:t>Is this CT scan is of a patient having/will develop cancer ?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638176" y="3763216"/>
            <a:ext cx="10934700" cy="1023839"/>
          </a:xfrm>
          <a:prstGeom prst="roundRect">
            <a:avLst>
              <a:gd name="adj" fmla="val 9483"/>
            </a:avLst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entury Gothic" panose="020B050202020202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1028700" y="3493276"/>
            <a:ext cx="1857375" cy="524192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>
                <a:latin typeface="Century Gothic" panose="020B0502020202020204" pitchFamily="34" charset="0"/>
              </a:rPr>
              <a:t>Challenges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695326" y="3975233"/>
            <a:ext cx="4937723" cy="737376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altLang="ko-KR" sz="1800" dirty="0">
                <a:latin typeface="Century Gothic" panose="020B0502020202020204" pitchFamily="34" charset="0"/>
              </a:rPr>
              <a:t>Publicly available </a:t>
            </a:r>
            <a:r>
              <a:rPr lang="fr-FR" altLang="ko-KR" sz="1800" dirty="0" smtClean="0">
                <a:latin typeface="Century Gothic" panose="020B0502020202020204" pitchFamily="34" charset="0"/>
              </a:rPr>
              <a:t>data set </a:t>
            </a:r>
            <a:r>
              <a:rPr lang="fr-FR" altLang="ko-KR" sz="1800" dirty="0">
                <a:latin typeface="Century Gothic" panose="020B0502020202020204" pitchFamily="34" charset="0"/>
              </a:rPr>
              <a:t>is Limited</a:t>
            </a:r>
          </a:p>
          <a:p>
            <a:pPr lvl="1"/>
            <a:r>
              <a:rPr lang="fr-FR" altLang="ko-KR" sz="1800" dirty="0">
                <a:latin typeface="Century Gothic" panose="020B0502020202020204" pitchFamily="34" charset="0"/>
              </a:rPr>
              <a:t>Domain expertise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638176" y="5214223"/>
            <a:ext cx="10934700" cy="1023839"/>
          </a:xfrm>
          <a:prstGeom prst="roundRect">
            <a:avLst>
              <a:gd name="adj" fmla="val 9483"/>
            </a:avLst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entury Gothic" panose="020B0502020202020204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1028700" y="4944283"/>
            <a:ext cx="1504950" cy="524192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>
                <a:latin typeface="Century Gothic" panose="020B0502020202020204" pitchFamily="34" charset="0"/>
              </a:rPr>
              <a:t>Strategy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6798573-05D9-4E1E-B360-1CAD7511C365}"/>
              </a:ext>
            </a:extLst>
          </p:cNvPr>
          <p:cNvSpPr txBox="1">
            <a:spLocks/>
          </p:cNvSpPr>
          <p:nvPr/>
        </p:nvSpPr>
        <p:spPr>
          <a:xfrm>
            <a:off x="695326" y="5426240"/>
            <a:ext cx="7096124" cy="737376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sz="1800" dirty="0">
                <a:latin typeface="Century Gothic" panose="020B0502020202020204" pitchFamily="34" charset="0"/>
              </a:rPr>
              <a:t>Use of Deep Neural Network (DNN)</a:t>
            </a:r>
          </a:p>
          <a:p>
            <a:pPr lvl="1"/>
            <a:r>
              <a:rPr lang="en-US" altLang="ko-KR" sz="1800" dirty="0">
                <a:latin typeface="Century Gothic" panose="020B0502020202020204" pitchFamily="34" charset="0"/>
              </a:rPr>
              <a:t>Convolutional Neural Network (CNN)</a:t>
            </a:r>
          </a:p>
        </p:txBody>
      </p:sp>
    </p:spTree>
    <p:extLst>
      <p:ext uri="{BB962C8B-B14F-4D97-AF65-F5344CB8AC3E}">
        <p14:creationId xmlns:p14="http://schemas.microsoft.com/office/powerpoint/2010/main" val="2139918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687CA-D86B-4E6C-A227-C9820428C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881160"/>
            <a:ext cx="10744199" cy="5038628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latin typeface="Century Gothic" panose="020B0502020202020204" pitchFamily="34" charset="0"/>
              </a:rPr>
              <a:t> Early Lung Cancer Action Project (ELCAP)</a:t>
            </a:r>
          </a:p>
          <a:p>
            <a:pPr lvl="1">
              <a:lnSpc>
                <a:spcPct val="160000"/>
              </a:lnSpc>
            </a:pPr>
            <a:r>
              <a:rPr lang="en-US" sz="1800" dirty="0" err="1">
                <a:latin typeface="Century Gothic" panose="020B0502020202020204" pitchFamily="34" charset="0"/>
              </a:rPr>
              <a:t>lowdose</a:t>
            </a:r>
            <a:r>
              <a:rPr lang="en-US" sz="1800" dirty="0">
                <a:latin typeface="Century Gothic" panose="020B0502020202020204" pitchFamily="34" charset="0"/>
              </a:rPr>
              <a:t> spiral CT detects lung cancer in early stages</a:t>
            </a:r>
          </a:p>
          <a:p>
            <a:pPr lvl="1">
              <a:lnSpc>
                <a:spcPct val="160000"/>
              </a:lnSpc>
            </a:pPr>
            <a:r>
              <a:rPr lang="en-US" sz="1800" dirty="0">
                <a:latin typeface="Century Gothic" panose="020B0502020202020204" pitchFamily="34" charset="0"/>
              </a:rPr>
              <a:t>conventional chest radiograph</a:t>
            </a:r>
            <a:endParaRPr lang="en-US" sz="2000" b="1" dirty="0">
              <a:latin typeface="Century Gothic" panose="020B0502020202020204" pitchFamily="34" charset="0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latin typeface="Century Gothic" panose="020B0502020202020204" pitchFamily="34" charset="0"/>
              </a:rPr>
              <a:t> Statistical probability from CT-detected pulmonary nodules to lung cancer</a:t>
            </a:r>
          </a:p>
          <a:p>
            <a:pPr lvl="1">
              <a:lnSpc>
                <a:spcPct val="160000"/>
              </a:lnSpc>
            </a:pPr>
            <a:r>
              <a:rPr lang="en-US" sz="1800" dirty="0">
                <a:latin typeface="Century Gothic" panose="020B0502020202020204" pitchFamily="34" charset="0"/>
              </a:rPr>
              <a:t>Small nodules are not predictive for lung cancer</a:t>
            </a:r>
          </a:p>
          <a:p>
            <a:pPr lvl="1">
              <a:lnSpc>
                <a:spcPct val="160000"/>
              </a:lnSpc>
            </a:pPr>
            <a:r>
              <a:rPr lang="en-US" sz="1800" dirty="0">
                <a:latin typeface="Century Gothic" panose="020B0502020202020204" pitchFamily="34" charset="0"/>
              </a:rPr>
              <a:t>Immediate diagnostic evaluation is necessary for large nodule</a:t>
            </a:r>
          </a:p>
          <a:p>
            <a:pPr lvl="1">
              <a:lnSpc>
                <a:spcPct val="160000"/>
              </a:lnSpc>
            </a:pPr>
            <a:r>
              <a:rPr lang="en-US" sz="1800" dirty="0">
                <a:latin typeface="Century Gothic" panose="020B0502020202020204" pitchFamily="34" charset="0"/>
              </a:rPr>
              <a:t># of nodules more than a certain size is correlated with lung cancer probability</a:t>
            </a:r>
            <a:endParaRPr lang="en-US" sz="2000" b="1" dirty="0">
              <a:latin typeface="Century Gothic" panose="020B0502020202020204" pitchFamily="34" charset="0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latin typeface="Century Gothic" panose="020B0502020202020204" pitchFamily="34" charset="0"/>
              </a:rPr>
              <a:t> Support Vector Machines (SVMs)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latin typeface="Century Gothic" panose="020B0502020202020204" pitchFamily="34" charset="0"/>
              </a:rPr>
              <a:t> Artificial Neural Networks (ANN)</a:t>
            </a:r>
          </a:p>
          <a:p>
            <a:pPr lvl="1">
              <a:lnSpc>
                <a:spcPct val="160000"/>
              </a:lnSpc>
            </a:pPr>
            <a:endParaRPr lang="en-US" sz="1800" b="1" dirty="0">
              <a:latin typeface="Century Gothic" panose="020B0502020202020204" pitchFamily="34" charset="0"/>
            </a:endParaRP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4F1CDCF-542D-4BFF-8279-D3E21CDA2001}"/>
              </a:ext>
            </a:extLst>
          </p:cNvPr>
          <p:cNvSpPr txBox="1">
            <a:spLocks/>
          </p:cNvSpPr>
          <p:nvPr/>
        </p:nvSpPr>
        <p:spPr>
          <a:xfrm>
            <a:off x="110692" y="122072"/>
            <a:ext cx="11912933" cy="615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3. Existing Systems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z="1400" smtClean="0"/>
              <a:t>5</a:t>
            </a:fld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618606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687CA-D86B-4E6C-A227-C9820428C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075" y="977208"/>
            <a:ext cx="7890589" cy="1928125"/>
          </a:xfrm>
        </p:spPr>
        <p:txBody>
          <a:bodyPr anchor="ctr"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latin typeface="Century Gothic" panose="020B0502020202020204" pitchFamily="34" charset="0"/>
              </a:rPr>
              <a:t>Fast evolving field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" sz="2000" b="1" dirty="0">
                <a:latin typeface="Century Gothic" panose="020B0502020202020204" pitchFamily="34" charset="0"/>
              </a:rPr>
              <a:t>Computer-aided </a:t>
            </a:r>
            <a:r>
              <a:rPr lang="en-US" sz="2000" b="1" dirty="0">
                <a:latin typeface="Century Gothic" panose="020B0502020202020204" pitchFamily="34" charset="0"/>
              </a:rPr>
              <a:t>Detection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b="1" dirty="0">
                <a:latin typeface="Century Gothic" panose="020B0502020202020204" pitchFamily="34" charset="0"/>
              </a:rPr>
              <a:t>Computer-aided D</a:t>
            </a:r>
            <a:r>
              <a:rPr lang="en" sz="2000" b="1" dirty="0">
                <a:latin typeface="Century Gothic" panose="020B0502020202020204" pitchFamily="34" charset="0"/>
              </a:rPr>
              <a:t>iagnosis</a:t>
            </a:r>
            <a:endParaRPr lang="en-US" sz="2000" dirty="0">
              <a:latin typeface="Century Gothic" panose="020B0502020202020204" pitchFamily="34" charset="0"/>
            </a:endParaRPr>
          </a:p>
          <a:p>
            <a:pPr lvl="1">
              <a:lnSpc>
                <a:spcPct val="150000"/>
              </a:lnSpc>
            </a:pPr>
            <a:endParaRPr lang="en-US" sz="2000" b="1" dirty="0">
              <a:latin typeface="Century Gothic" panose="020B0502020202020204" pitchFamily="34" charset="0"/>
            </a:endParaRP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4F1CDCF-542D-4BFF-8279-D3E21CDA2001}"/>
              </a:ext>
            </a:extLst>
          </p:cNvPr>
          <p:cNvSpPr txBox="1">
            <a:spLocks/>
          </p:cNvSpPr>
          <p:nvPr/>
        </p:nvSpPr>
        <p:spPr>
          <a:xfrm>
            <a:off x="110692" y="122072"/>
            <a:ext cx="11912933" cy="615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4. Medical Image Analysis for Deep Learning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BA9F2-B62F-4AD2-B33C-D851FC62E4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096" y="852886"/>
            <a:ext cx="1460247" cy="1796204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z="1400" smtClean="0">
                <a:latin typeface="Century Gothic" panose="020B0502020202020204" pitchFamily="34" charset="0"/>
              </a:rPr>
              <a:t>6</a:t>
            </a:fld>
            <a:endParaRPr lang="en-US" sz="1400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86C9417-3437-4263-99F3-BB0499850AD6}"/>
              </a:ext>
            </a:extLst>
          </p:cNvPr>
          <p:cNvGrpSpPr/>
          <p:nvPr/>
        </p:nvGrpSpPr>
        <p:grpSpPr>
          <a:xfrm>
            <a:off x="791933" y="2742481"/>
            <a:ext cx="10723792" cy="3441643"/>
            <a:chOff x="505284" y="3279835"/>
            <a:chExt cx="10723792" cy="3441643"/>
          </a:xfrm>
        </p:grpSpPr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872F93E2-4A91-4F19-B9F5-3DF35F13328A}"/>
                </a:ext>
              </a:extLst>
            </p:cNvPr>
            <p:cNvSpPr txBox="1">
              <a:spLocks/>
            </p:cNvSpPr>
            <p:nvPr/>
          </p:nvSpPr>
          <p:spPr>
            <a:xfrm>
              <a:off x="914857" y="3754582"/>
              <a:ext cx="7064577" cy="2697976"/>
            </a:xfrm>
            <a:prstGeom prst="rect">
              <a:avLst/>
            </a:prstGeom>
          </p:spPr>
          <p:txBody>
            <a:bodyPr>
              <a:normAutofit fontScale="92500" lnSpcReduction="1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Font typeface="Wingdings" panose="05000000000000000000" pitchFamily="2" charset="2"/>
                <a:buChar char="ü"/>
              </a:pPr>
              <a:r>
                <a:rPr lang="en-US" sz="1800" b="1" dirty="0">
                  <a:latin typeface="Century Gothic" panose="020B0502020202020204" pitchFamily="34" charset="0"/>
                </a:rPr>
                <a:t>Book: Deep Learning for Medical Image Analysis</a:t>
              </a:r>
            </a:p>
            <a:p>
              <a:pPr lvl="1">
                <a:buFont typeface="Wingdings" panose="05000000000000000000" pitchFamily="2" charset="2"/>
                <a:buChar char="ü"/>
              </a:pPr>
              <a:r>
                <a:rPr lang="en-US" sz="1400" dirty="0">
                  <a:latin typeface="Century Gothic" panose="020B0502020202020204" pitchFamily="34" charset="0"/>
                </a:rPr>
                <a:t>By S. Kevin Zhou, </a:t>
              </a:r>
              <a:r>
                <a:rPr lang="en-US" sz="1400" dirty="0" err="1">
                  <a:latin typeface="Century Gothic" panose="020B0502020202020204" pitchFamily="34" charset="0"/>
                </a:rPr>
                <a:t>Dinggang</a:t>
              </a:r>
              <a:r>
                <a:rPr lang="en-US" sz="1400" dirty="0">
                  <a:latin typeface="Century Gothic" panose="020B0502020202020204" pitchFamily="34" charset="0"/>
                </a:rPr>
                <a:t> Shen, </a:t>
              </a:r>
              <a:r>
                <a:rPr lang="en-US" sz="1400" dirty="0" err="1">
                  <a:latin typeface="Century Gothic" panose="020B0502020202020204" pitchFamily="34" charset="0"/>
                </a:rPr>
                <a:t>Hayit</a:t>
              </a:r>
              <a:r>
                <a:rPr lang="en-US" sz="1400" dirty="0">
                  <a:latin typeface="Century Gothic" panose="020B0502020202020204" pitchFamily="34" charset="0"/>
                </a:rPr>
                <a:t> Greenspan</a:t>
              </a:r>
            </a:p>
            <a:p>
              <a:pPr>
                <a:buFont typeface="Wingdings" panose="05000000000000000000" pitchFamily="2" charset="2"/>
                <a:buChar char="ü"/>
              </a:pPr>
              <a:r>
                <a:rPr lang="en-US" sz="1800" b="1" dirty="0">
                  <a:latin typeface="Century Gothic" panose="020B0502020202020204" pitchFamily="34" charset="0"/>
                </a:rPr>
                <a:t>Review: Annual Review of Biomedical Engineering</a:t>
              </a:r>
            </a:p>
            <a:p>
              <a:pPr lvl="1">
                <a:buFont typeface="Wingdings" panose="05000000000000000000" pitchFamily="2" charset="2"/>
                <a:buChar char="ü"/>
              </a:pPr>
              <a:r>
                <a:rPr lang="en-US" sz="1400" dirty="0">
                  <a:latin typeface="Century Gothic" panose="020B0502020202020204" pitchFamily="34" charset="0"/>
                </a:rPr>
                <a:t>Deep Learning in Medical Image Analysis</a:t>
              </a:r>
            </a:p>
            <a:p>
              <a:pPr lvl="2">
                <a:buFont typeface="Wingdings" panose="05000000000000000000" pitchFamily="2" charset="2"/>
                <a:buChar char="ü"/>
              </a:pPr>
              <a:r>
                <a:rPr lang="en-US" sz="1000" dirty="0"/>
                <a:t>Prof. </a:t>
              </a:r>
              <a:r>
                <a:rPr lang="en-US" sz="1000" dirty="0" err="1"/>
                <a:t>Dinggang</a:t>
              </a:r>
              <a:r>
                <a:rPr lang="en-US" sz="1000" dirty="0"/>
                <a:t> Shen and Prof. </a:t>
              </a:r>
              <a:r>
                <a:rPr lang="en-US" sz="1000" dirty="0" err="1"/>
                <a:t>Guorong</a:t>
              </a:r>
              <a:r>
                <a:rPr lang="en-US" sz="1000" dirty="0"/>
                <a:t> Wu</a:t>
              </a:r>
            </a:p>
            <a:p>
              <a:pPr marL="914400" lvl="2" indent="0">
                <a:buNone/>
              </a:pPr>
              <a:r>
                <a:rPr lang="en-US" sz="1000" dirty="0"/>
                <a:t>        University of North Carolina, Chapel Hill, North Carolina 27599</a:t>
              </a:r>
            </a:p>
            <a:p>
              <a:pPr lvl="2">
                <a:buFont typeface="Wingdings" panose="05000000000000000000" pitchFamily="2" charset="2"/>
                <a:buChar char="ü"/>
              </a:pPr>
              <a:r>
                <a:rPr lang="en-US" sz="1000" dirty="0"/>
                <a:t>Prof. Heung-Il Suk, </a:t>
              </a:r>
            </a:p>
            <a:p>
              <a:pPr marL="914400" lvl="2" indent="0">
                <a:buNone/>
              </a:pPr>
              <a:r>
                <a:rPr lang="en-US" sz="1000" dirty="0"/>
                <a:t>        Department of Brain and Cognitive Engineering, Korea University, Seoul 02841, Republic of Kore</a:t>
              </a:r>
              <a:endParaRPr lang="en-US" sz="1000" b="1" dirty="0">
                <a:latin typeface="Century Gothic" panose="020B0502020202020204" pitchFamily="34" charset="0"/>
              </a:endParaRPr>
            </a:p>
            <a:p>
              <a:pPr lvl="1">
                <a:buFont typeface="Wingdings" panose="05000000000000000000" pitchFamily="2" charset="2"/>
                <a:buChar char="ü"/>
              </a:pPr>
              <a:r>
                <a:rPr lang="en-US" sz="1400" dirty="0">
                  <a:latin typeface="Century Gothic" panose="020B0502020202020204" pitchFamily="34" charset="0"/>
                </a:rPr>
                <a:t>Applications in Medical Imaging</a:t>
              </a:r>
            </a:p>
            <a:p>
              <a:pPr>
                <a:buFont typeface="Wingdings" panose="05000000000000000000" pitchFamily="2" charset="2"/>
                <a:buChar char="ü"/>
              </a:pPr>
              <a:r>
                <a:rPr lang="en-US" sz="1800" b="1" dirty="0">
                  <a:latin typeface="Century Gothic" panose="020B0502020202020204" pitchFamily="34" charset="0"/>
                </a:rPr>
                <a:t>A Tutorial on </a:t>
              </a:r>
              <a:r>
                <a:rPr lang="en" sz="1800" b="1" dirty="0">
                  <a:latin typeface="Century Gothic" panose="020B0502020202020204" pitchFamily="34" charset="0"/>
                </a:rPr>
                <a:t>Deep Learning in Medical Image Analysis</a:t>
              </a:r>
            </a:p>
            <a:p>
              <a:pPr lvl="1">
                <a:buFont typeface="Wingdings" panose="05000000000000000000" pitchFamily="2" charset="2"/>
                <a:buChar char="ü"/>
              </a:pPr>
              <a:r>
                <a:rPr lang="en" sz="1000" dirty="0">
                  <a:latin typeface="Century Gothic" panose="020B0502020202020204" pitchFamily="34" charset="0"/>
                </a:rPr>
                <a:t>University Medical Center Utrecht, The Netherlands</a:t>
              </a:r>
            </a:p>
            <a:p>
              <a:pPr lvl="1">
                <a:buFont typeface="Wingdings" panose="05000000000000000000" pitchFamily="2" charset="2"/>
                <a:buChar char="ü"/>
              </a:pPr>
              <a:r>
                <a:rPr lang="en" sz="1000" dirty="0">
                  <a:latin typeface="Century Gothic" panose="020B0502020202020204" pitchFamily="34" charset="0"/>
                </a:rPr>
                <a:t>University of Copenhagen, Denmark</a:t>
              </a:r>
            </a:p>
            <a:p>
              <a:pPr lvl="1">
                <a:buFont typeface="Wingdings" panose="05000000000000000000" pitchFamily="2" charset="2"/>
                <a:buChar char="ü"/>
              </a:pPr>
              <a:endParaRPr lang="en-US" sz="1400" b="1" dirty="0">
                <a:latin typeface="Century Gothic" panose="020B0502020202020204" pitchFamily="34" charset="0"/>
              </a:endParaRPr>
            </a:p>
          </p:txBody>
        </p:sp>
        <p:sp>
          <p:nvSpPr>
            <p:cNvPr id="7" name="모서리가 둥근 직사각형 6">
              <a:extLst>
                <a:ext uri="{FF2B5EF4-FFF2-40B4-BE49-F238E27FC236}">
                  <a16:creationId xmlns:a16="http://schemas.microsoft.com/office/drawing/2014/main" id="{67FBCC8D-60F1-4474-B33F-4BD4B15600F4}"/>
                </a:ext>
              </a:extLst>
            </p:cNvPr>
            <p:cNvSpPr/>
            <p:nvPr/>
          </p:nvSpPr>
          <p:spPr>
            <a:xfrm>
              <a:off x="505284" y="3426027"/>
              <a:ext cx="10723792" cy="3295451"/>
            </a:xfrm>
            <a:prstGeom prst="roundRect">
              <a:avLst>
                <a:gd name="adj" fmla="val 6304"/>
              </a:avLst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C17BBFDA-5C1B-457B-AFD8-2E63303D06AA}"/>
                </a:ext>
              </a:extLst>
            </p:cNvPr>
            <p:cNvSpPr txBox="1">
              <a:spLocks/>
            </p:cNvSpPr>
            <p:nvPr/>
          </p:nvSpPr>
          <p:spPr>
            <a:xfrm>
              <a:off x="1000583" y="3279835"/>
              <a:ext cx="1665517" cy="329520"/>
            </a:xfrm>
            <a:prstGeom prst="rect">
              <a:avLst/>
            </a:prstGeom>
            <a:solidFill>
              <a:schemeClr val="bg1"/>
            </a:solidFill>
          </p:spPr>
          <p:txBody>
            <a:bodyPr anchor="ctr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b="1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Special Mention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13F9AB4-32F2-4DD8-95A1-F17FC86D2E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00" t="14720" r="82571" b="76128"/>
          <a:stretch/>
        </p:blipFill>
        <p:spPr>
          <a:xfrm>
            <a:off x="8165988" y="3098054"/>
            <a:ext cx="2977355" cy="126159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93BC64-2BEB-414B-9D65-327E40F3F7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660" t="40678" r="41648" b="26399"/>
          <a:stretch/>
        </p:blipFill>
        <p:spPr>
          <a:xfrm>
            <a:off x="8166895" y="4593116"/>
            <a:ext cx="2977355" cy="135753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8641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92" y="113445"/>
            <a:ext cx="11912933" cy="615553"/>
          </a:xfrm>
        </p:spPr>
        <p:txBody>
          <a:bodyPr>
            <a:normAutofit/>
          </a:bodyPr>
          <a:lstStyle/>
          <a:p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5. Convolutional Neural Network</a:t>
            </a:r>
            <a:endParaRPr lang="ko-KR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9" name="Shape 984">
            <a:extLst>
              <a:ext uri="{FF2B5EF4-FFF2-40B4-BE49-F238E27FC236}">
                <a16:creationId xmlns:a16="http://schemas.microsoft.com/office/drawing/2014/main" id="{26DB2B0E-E26D-42BA-AD56-1745966D035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3689" y="653785"/>
            <a:ext cx="3310423" cy="101701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AEB3-A60A-46FF-A2BC-556E4C9A23F1}" type="slidenum">
              <a:rPr lang="en-US" sz="1400" smtClean="0"/>
              <a:t>7</a:t>
            </a:fld>
            <a:endParaRPr lang="en-US" sz="1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8697DE-D068-47B2-BEFF-D61CCE8C5087}"/>
              </a:ext>
            </a:extLst>
          </p:cNvPr>
          <p:cNvSpPr/>
          <p:nvPr/>
        </p:nvSpPr>
        <p:spPr>
          <a:xfrm>
            <a:off x="614553" y="670104"/>
            <a:ext cx="6096000" cy="10341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" b="1" dirty="0">
                <a:latin typeface="Century Gothic" panose="020B0502020202020204" pitchFamily="34" charset="0"/>
              </a:rPr>
              <a:t> Recently very successful in computer vision tasks </a:t>
            </a:r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" b="1" dirty="0">
                <a:latin typeface="Century Gothic" panose="020B0502020202020204" pitchFamily="34" charset="0"/>
              </a:rPr>
              <a:t> Increasingly used in analysis of medical images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5FE8464-53B1-49F9-B394-8470F9180A33}"/>
              </a:ext>
            </a:extLst>
          </p:cNvPr>
          <p:cNvGrpSpPr/>
          <p:nvPr/>
        </p:nvGrpSpPr>
        <p:grpSpPr>
          <a:xfrm>
            <a:off x="324881" y="3674368"/>
            <a:ext cx="11200371" cy="2598933"/>
            <a:chOff x="2362181" y="1644580"/>
            <a:chExt cx="7342932" cy="2598933"/>
          </a:xfrm>
        </p:grpSpPr>
        <p:sp>
          <p:nvSpPr>
            <p:cNvPr id="80" name="Content Placeholder 2">
              <a:extLst>
                <a:ext uri="{FF2B5EF4-FFF2-40B4-BE49-F238E27FC236}">
                  <a16:creationId xmlns:a16="http://schemas.microsoft.com/office/drawing/2014/main" id="{C6276432-2ABF-4AA5-9EE6-29DC45A0F10F}"/>
                </a:ext>
              </a:extLst>
            </p:cNvPr>
            <p:cNvSpPr txBox="1">
              <a:spLocks/>
            </p:cNvSpPr>
            <p:nvPr/>
          </p:nvSpPr>
          <p:spPr>
            <a:xfrm>
              <a:off x="2362181" y="1877163"/>
              <a:ext cx="7093456" cy="2299675"/>
            </a:xfrm>
            <a:prstGeom prst="rect">
              <a:avLst/>
            </a:prstGeom>
          </p:spPr>
          <p:txBody>
            <a:bodyPr>
              <a:normAutofit fontScale="70000" lnSpcReduction="20000"/>
            </a:bodyPr>
            <a:lstStyle>
              <a:lvl1pPr marL="228594" indent="-228594" algn="l" defTabSz="914377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783" indent="-228594" algn="l" defTabSz="914377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2971" indent="-228594" algn="l" defTabSz="914377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160" indent="-228594" algn="l" defTabSz="914377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349" indent="-228594" algn="l" defTabSz="914377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537" indent="-228594" algn="l" defTabSz="914377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726" indent="-228594" algn="l" defTabSz="914377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914" indent="-228594" algn="l" defTabSz="914377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103" indent="-228594" algn="l" defTabSz="914377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>
                <a:lnSpc>
                  <a:spcPct val="170000"/>
                </a:lnSpc>
                <a:buFont typeface="Wingdings" panose="05000000000000000000" pitchFamily="2" charset="2"/>
                <a:buChar char="ü"/>
              </a:pPr>
              <a:r>
                <a:rPr lang="en-US" dirty="0"/>
                <a:t>Lung Image Database Consortium and Infectious Disease Research Institute [(LIDC/IDRI) data base]</a:t>
              </a:r>
            </a:p>
            <a:p>
              <a:pPr lvl="1">
                <a:lnSpc>
                  <a:spcPct val="170000"/>
                </a:lnSpc>
                <a:buFont typeface="Wingdings" panose="05000000000000000000" pitchFamily="2" charset="2"/>
                <a:buChar char="ü"/>
              </a:pPr>
              <a:r>
                <a:rPr lang="en-US" dirty="0"/>
                <a:t>reformatted version available for Lung Nodule Analysis 2016 (</a:t>
              </a:r>
              <a:r>
                <a:rPr lang="en-US" dirty="0">
                  <a:hlinkClick r:id="rId4"/>
                </a:rPr>
                <a:t>LUNA16</a:t>
              </a:r>
              <a:r>
                <a:rPr lang="en-US" dirty="0"/>
                <a:t> )</a:t>
              </a:r>
            </a:p>
            <a:p>
              <a:pPr lvl="1">
                <a:lnSpc>
                  <a:spcPct val="170000"/>
                </a:lnSpc>
                <a:buFont typeface="Wingdings" panose="05000000000000000000" pitchFamily="2" charset="2"/>
                <a:buChar char="ü"/>
              </a:pPr>
              <a:r>
                <a:rPr lang="en-US" dirty="0"/>
                <a:t>888 CT scans, each has dimensions of 512 x 512 x n, (n = # of axial scans). </a:t>
              </a:r>
            </a:p>
            <a:p>
              <a:pPr lvl="1">
                <a:lnSpc>
                  <a:spcPct val="170000"/>
                </a:lnSpc>
                <a:buFont typeface="Wingdings" panose="05000000000000000000" pitchFamily="2" charset="2"/>
                <a:buChar char="ü"/>
              </a:pPr>
              <a:r>
                <a:rPr lang="en-US" dirty="0"/>
                <a:t>About 200 images in each CT scan.</a:t>
              </a:r>
            </a:p>
            <a:p>
              <a:pPr lvl="1">
                <a:lnSpc>
                  <a:spcPct val="170000"/>
                </a:lnSpc>
                <a:buFont typeface="Wingdings" panose="05000000000000000000" pitchFamily="2" charset="2"/>
                <a:buChar char="ü"/>
              </a:pPr>
              <a:r>
                <a:rPr lang="en-US" dirty="0"/>
                <a:t>with annotations describing coordinates and ground truth label</a:t>
              </a:r>
              <a:endParaRPr lang="en-US" sz="1600" b="1" dirty="0">
                <a:latin typeface="Century Gothic" panose="020B0502020202020204" pitchFamily="34" charset="0"/>
              </a:endParaRPr>
            </a:p>
          </p:txBody>
        </p:sp>
        <p:sp>
          <p:nvSpPr>
            <p:cNvPr id="82" name="모서리가 둥근 직사각형 6">
              <a:extLst>
                <a:ext uri="{FF2B5EF4-FFF2-40B4-BE49-F238E27FC236}">
                  <a16:creationId xmlns:a16="http://schemas.microsoft.com/office/drawing/2014/main" id="{CBA8FC5F-F98F-4419-8020-1D165554C221}"/>
                </a:ext>
              </a:extLst>
            </p:cNvPr>
            <p:cNvSpPr/>
            <p:nvPr/>
          </p:nvSpPr>
          <p:spPr>
            <a:xfrm>
              <a:off x="2553633" y="1812520"/>
              <a:ext cx="7151480" cy="2430993"/>
            </a:xfrm>
            <a:prstGeom prst="roundRect">
              <a:avLst>
                <a:gd name="adj" fmla="val 9483"/>
              </a:avLst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Content Placeholder 2">
              <a:extLst>
                <a:ext uri="{FF2B5EF4-FFF2-40B4-BE49-F238E27FC236}">
                  <a16:creationId xmlns:a16="http://schemas.microsoft.com/office/drawing/2014/main" id="{C640AF1B-6FC7-4BF5-9F1A-66E480B54AA0}"/>
                </a:ext>
              </a:extLst>
            </p:cNvPr>
            <p:cNvSpPr txBox="1">
              <a:spLocks/>
            </p:cNvSpPr>
            <p:nvPr/>
          </p:nvSpPr>
          <p:spPr>
            <a:xfrm>
              <a:off x="2880377" y="1644580"/>
              <a:ext cx="736021" cy="329520"/>
            </a:xfrm>
            <a:prstGeom prst="rect">
              <a:avLst/>
            </a:prstGeom>
            <a:solidFill>
              <a:schemeClr val="bg1"/>
            </a:solidFill>
          </p:spPr>
          <p:txBody>
            <a:bodyPr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Data set</a:t>
              </a:r>
              <a:endParaRPr lang="en-US" sz="16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CD3979C-4A8D-4052-B391-66BA6C0BBDAF}"/>
              </a:ext>
            </a:extLst>
          </p:cNvPr>
          <p:cNvGrpSpPr/>
          <p:nvPr/>
        </p:nvGrpSpPr>
        <p:grpSpPr>
          <a:xfrm>
            <a:off x="615099" y="1748417"/>
            <a:ext cx="10910152" cy="1827739"/>
            <a:chOff x="-1120328" y="3946995"/>
            <a:chExt cx="11361320" cy="190332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E52856C-4B1B-4539-A007-07041E13B490}"/>
                </a:ext>
              </a:extLst>
            </p:cNvPr>
            <p:cNvGrpSpPr/>
            <p:nvPr/>
          </p:nvGrpSpPr>
          <p:grpSpPr>
            <a:xfrm>
              <a:off x="-951167" y="4203502"/>
              <a:ext cx="11192159" cy="1415270"/>
              <a:chOff x="161641" y="2316430"/>
              <a:chExt cx="11192159" cy="141527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ABB7A19-644F-4886-BFFA-C017C9CD5B76}"/>
                  </a:ext>
                </a:extLst>
              </p:cNvPr>
              <p:cNvSpPr/>
              <p:nvPr/>
            </p:nvSpPr>
            <p:spPr>
              <a:xfrm>
                <a:off x="1682464" y="2690124"/>
                <a:ext cx="1162446" cy="456097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CED16B91-9E7B-4CDB-996C-91A2D9144D4D}"/>
                  </a:ext>
                </a:extLst>
              </p:cNvPr>
              <p:cNvSpPr/>
              <p:nvPr/>
            </p:nvSpPr>
            <p:spPr>
              <a:xfrm>
                <a:off x="1781384" y="2792528"/>
                <a:ext cx="1155811" cy="425321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BA8DBA3-BC89-4F3F-9506-0CE4BBB2FA6F}"/>
                  </a:ext>
                </a:extLst>
              </p:cNvPr>
              <p:cNvSpPr/>
              <p:nvPr/>
            </p:nvSpPr>
            <p:spPr>
              <a:xfrm>
                <a:off x="1904471" y="2896562"/>
                <a:ext cx="1118789" cy="409195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892A305-F4EE-4406-BFE3-27280478B020}"/>
                  </a:ext>
                </a:extLst>
              </p:cNvPr>
              <p:cNvSpPr/>
              <p:nvPr/>
            </p:nvSpPr>
            <p:spPr>
              <a:xfrm>
                <a:off x="2001416" y="3017167"/>
                <a:ext cx="1105033" cy="392623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187BC00A-F26C-4451-A334-0489F04855CC}"/>
                  </a:ext>
                </a:extLst>
              </p:cNvPr>
              <p:cNvSpPr/>
              <p:nvPr/>
            </p:nvSpPr>
            <p:spPr>
              <a:xfrm>
                <a:off x="2118746" y="3123999"/>
                <a:ext cx="1099484" cy="417773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6F2045AB-266D-4C11-AD97-1D4C64C0DC67}"/>
                  </a:ext>
                </a:extLst>
              </p:cNvPr>
              <p:cNvSpPr/>
              <p:nvPr/>
            </p:nvSpPr>
            <p:spPr>
              <a:xfrm>
                <a:off x="2219728" y="3250518"/>
                <a:ext cx="1128519" cy="385818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D1741B3-46F0-44D9-A9EB-357A8FC969A3}"/>
                  </a:ext>
                </a:extLst>
              </p:cNvPr>
              <p:cNvSpPr txBox="1"/>
              <p:nvPr/>
            </p:nvSpPr>
            <p:spPr>
              <a:xfrm>
                <a:off x="1715436" y="2388798"/>
                <a:ext cx="123120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C1: 50x50x32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E25CA1C-C43D-4583-A0CA-7C39CFBBB26A}"/>
                  </a:ext>
                </a:extLst>
              </p:cNvPr>
              <p:cNvSpPr/>
              <p:nvPr/>
            </p:nvSpPr>
            <p:spPr>
              <a:xfrm>
                <a:off x="9454489" y="2628279"/>
                <a:ext cx="180876" cy="1086761"/>
              </a:xfrm>
              <a:prstGeom prst="rect">
                <a:avLst/>
              </a:prstGeom>
              <a:solidFill>
                <a:schemeClr val="accent1">
                  <a:alpha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B1C1491-37D9-4E37-92CB-057962F87187}"/>
                  </a:ext>
                </a:extLst>
              </p:cNvPr>
              <p:cNvSpPr txBox="1"/>
              <p:nvPr/>
            </p:nvSpPr>
            <p:spPr>
              <a:xfrm>
                <a:off x="161641" y="2388798"/>
                <a:ext cx="15957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Input Image (50x50)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0455C51D-44FE-4F2F-AC7B-6377116FA8C4}"/>
                  </a:ext>
                </a:extLst>
              </p:cNvPr>
              <p:cNvSpPr/>
              <p:nvPr/>
            </p:nvSpPr>
            <p:spPr>
              <a:xfrm>
                <a:off x="3483894" y="2755682"/>
                <a:ext cx="381766" cy="392071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ABDF915B-3078-4F7F-8228-111B43BD8EEF}"/>
                  </a:ext>
                </a:extLst>
              </p:cNvPr>
              <p:cNvSpPr/>
              <p:nvPr/>
            </p:nvSpPr>
            <p:spPr>
              <a:xfrm>
                <a:off x="3539157" y="2827310"/>
                <a:ext cx="381766" cy="392071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1FC1358-2C01-4475-952D-44C62BCFF879}"/>
                  </a:ext>
                </a:extLst>
              </p:cNvPr>
              <p:cNvSpPr/>
              <p:nvPr/>
            </p:nvSpPr>
            <p:spPr>
              <a:xfrm>
                <a:off x="3606981" y="2915218"/>
                <a:ext cx="381766" cy="392071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87C72D41-BFC7-41CB-8504-5A9EA9AAEAA1}"/>
                  </a:ext>
                </a:extLst>
              </p:cNvPr>
              <p:cNvSpPr/>
              <p:nvPr/>
            </p:nvSpPr>
            <p:spPr>
              <a:xfrm>
                <a:off x="3662245" y="2986845"/>
                <a:ext cx="381766" cy="392071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70C1CCC-82D3-4C6A-B3EE-7182C5D1BDDE}"/>
                  </a:ext>
                </a:extLst>
              </p:cNvPr>
              <p:cNvSpPr/>
              <p:nvPr/>
            </p:nvSpPr>
            <p:spPr>
              <a:xfrm>
                <a:off x="3730067" y="3074753"/>
                <a:ext cx="381766" cy="392071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09EB3F84-1AB3-4FE8-926B-342EA6F07B27}"/>
                  </a:ext>
                </a:extLst>
              </p:cNvPr>
              <p:cNvSpPr/>
              <p:nvPr/>
            </p:nvSpPr>
            <p:spPr>
              <a:xfrm>
                <a:off x="3785332" y="3146381"/>
                <a:ext cx="381766" cy="392071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A7F15E69-AEEE-4DC3-A0B9-B126231EEAAB}"/>
                  </a:ext>
                </a:extLst>
              </p:cNvPr>
              <p:cNvSpPr txBox="1"/>
              <p:nvPr/>
            </p:nvSpPr>
            <p:spPr>
              <a:xfrm>
                <a:off x="3081592" y="2400740"/>
                <a:ext cx="1275351" cy="3205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S2: 25x25x64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80CBAAA-35F9-413B-92B9-67C36AC12776}"/>
                  </a:ext>
                </a:extLst>
              </p:cNvPr>
              <p:cNvSpPr txBox="1"/>
              <p:nvPr/>
            </p:nvSpPr>
            <p:spPr>
              <a:xfrm>
                <a:off x="8804093" y="2343780"/>
                <a:ext cx="86530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F7: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17AF7E96-FAA8-44CE-A691-84CC3DED272A}"/>
                  </a:ext>
                </a:extLst>
              </p:cNvPr>
              <p:cNvSpPr/>
              <p:nvPr/>
            </p:nvSpPr>
            <p:spPr>
              <a:xfrm>
                <a:off x="10080341" y="2662901"/>
                <a:ext cx="203472" cy="100544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7291DA8-F3EE-41AA-9E4C-87EB505B81E9}"/>
                  </a:ext>
                </a:extLst>
              </p:cNvPr>
              <p:cNvSpPr txBox="1"/>
              <p:nvPr/>
            </p:nvSpPr>
            <p:spPr>
              <a:xfrm>
                <a:off x="9113300" y="2319629"/>
                <a:ext cx="917132" cy="3205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FC8: 512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8B32FC3B-3347-47F6-B8DC-13476956309E}"/>
                  </a:ext>
                </a:extLst>
              </p:cNvPr>
              <p:cNvSpPr/>
              <p:nvPr/>
            </p:nvSpPr>
            <p:spPr>
              <a:xfrm>
                <a:off x="10807694" y="3053850"/>
                <a:ext cx="183373" cy="232612"/>
              </a:xfrm>
              <a:prstGeom prst="rect">
                <a:avLst/>
              </a:prstGeom>
              <a:solidFill>
                <a:schemeClr val="accent1">
                  <a:alpha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3506E68D-F458-4185-B4F0-066C57C67D68}"/>
                  </a:ext>
                </a:extLst>
              </p:cNvPr>
              <p:cNvSpPr txBox="1"/>
              <p:nvPr/>
            </p:nvSpPr>
            <p:spPr>
              <a:xfrm>
                <a:off x="10541177" y="2323402"/>
                <a:ext cx="812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Output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88D04DE0-4E9F-45D9-B56F-3F14F00F4103}"/>
                  </a:ext>
                </a:extLst>
              </p:cNvPr>
              <p:cNvSpPr/>
              <p:nvPr/>
            </p:nvSpPr>
            <p:spPr>
              <a:xfrm>
                <a:off x="2970763" y="3429183"/>
                <a:ext cx="132580" cy="157290"/>
              </a:xfrm>
              <a:prstGeom prst="rect">
                <a:avLst/>
              </a:prstGeom>
              <a:solidFill>
                <a:schemeClr val="tx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25B718D1-0F9D-441D-A606-3B1742F994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7743" y="2682723"/>
                <a:ext cx="1206106" cy="1048977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43E40DE7-C40A-4C0E-B262-E07D103C8632}"/>
                  </a:ext>
                </a:extLst>
              </p:cNvPr>
              <p:cNvSpPr/>
              <p:nvPr/>
            </p:nvSpPr>
            <p:spPr>
              <a:xfrm>
                <a:off x="10080341" y="2662901"/>
                <a:ext cx="203471" cy="23861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404E982B-5D84-445E-998E-A9F0DB8771C2}"/>
                  </a:ext>
                </a:extLst>
              </p:cNvPr>
              <p:cNvSpPr/>
              <p:nvPr/>
            </p:nvSpPr>
            <p:spPr>
              <a:xfrm>
                <a:off x="10069444" y="2929509"/>
                <a:ext cx="214368" cy="231164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02624FD1-42EF-453C-AD30-24143EB453A7}"/>
                  </a:ext>
                </a:extLst>
              </p:cNvPr>
              <p:cNvSpPr/>
              <p:nvPr/>
            </p:nvSpPr>
            <p:spPr>
              <a:xfrm>
                <a:off x="10074602" y="3188521"/>
                <a:ext cx="209211" cy="22942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C08C59D0-C0DF-40BC-8E23-A531672AC1EF}"/>
                  </a:ext>
                </a:extLst>
              </p:cNvPr>
              <p:cNvSpPr/>
              <p:nvPr/>
            </p:nvSpPr>
            <p:spPr>
              <a:xfrm>
                <a:off x="10089539" y="3436468"/>
                <a:ext cx="194273" cy="23188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5867089C-BF7A-4A82-ACBB-2DE5DBFF8D0D}"/>
                  </a:ext>
                </a:extLst>
              </p:cNvPr>
              <p:cNvSpPr/>
              <p:nvPr/>
            </p:nvSpPr>
            <p:spPr>
              <a:xfrm>
                <a:off x="4262355" y="2690124"/>
                <a:ext cx="1162446" cy="456097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1795BC5B-4A76-4467-987D-4CF7DA70CA60}"/>
                  </a:ext>
                </a:extLst>
              </p:cNvPr>
              <p:cNvSpPr/>
              <p:nvPr/>
            </p:nvSpPr>
            <p:spPr>
              <a:xfrm>
                <a:off x="4361275" y="2792528"/>
                <a:ext cx="1155811" cy="425321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8AAE5682-7325-4971-B59E-CDF694D1C440}"/>
                  </a:ext>
                </a:extLst>
              </p:cNvPr>
              <p:cNvSpPr/>
              <p:nvPr/>
            </p:nvSpPr>
            <p:spPr>
              <a:xfrm>
                <a:off x="4484362" y="2896562"/>
                <a:ext cx="1118789" cy="409195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1A6E4DBF-62EC-40E6-8759-E2F3A97B0FB7}"/>
                  </a:ext>
                </a:extLst>
              </p:cNvPr>
              <p:cNvSpPr/>
              <p:nvPr/>
            </p:nvSpPr>
            <p:spPr>
              <a:xfrm>
                <a:off x="4581307" y="3017167"/>
                <a:ext cx="1105033" cy="392623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5DD05572-0608-48D3-8A2A-75F0BCE3BC2D}"/>
                  </a:ext>
                </a:extLst>
              </p:cNvPr>
              <p:cNvSpPr/>
              <p:nvPr/>
            </p:nvSpPr>
            <p:spPr>
              <a:xfrm>
                <a:off x="4698638" y="3123999"/>
                <a:ext cx="1099484" cy="417773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BE2926A5-4C3D-45F8-A5ED-63A80819AF48}"/>
                  </a:ext>
                </a:extLst>
              </p:cNvPr>
              <p:cNvSpPr/>
              <p:nvPr/>
            </p:nvSpPr>
            <p:spPr>
              <a:xfrm>
                <a:off x="4799619" y="3250518"/>
                <a:ext cx="1128519" cy="385818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E2D63D87-0BA0-4EA1-9D8C-B66BF2A8FD70}"/>
                  </a:ext>
                </a:extLst>
              </p:cNvPr>
              <p:cNvSpPr/>
              <p:nvPr/>
            </p:nvSpPr>
            <p:spPr>
              <a:xfrm>
                <a:off x="6029709" y="2671780"/>
                <a:ext cx="1162446" cy="456097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B9DE4051-ABFD-420B-B5EA-0E8D5CB4D9F9}"/>
                  </a:ext>
                </a:extLst>
              </p:cNvPr>
              <p:cNvSpPr/>
              <p:nvPr/>
            </p:nvSpPr>
            <p:spPr>
              <a:xfrm>
                <a:off x="6128629" y="2774184"/>
                <a:ext cx="1155811" cy="425321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8FF8725D-2031-4E4D-9AA4-13CED1F06287}"/>
                  </a:ext>
                </a:extLst>
              </p:cNvPr>
              <p:cNvSpPr/>
              <p:nvPr/>
            </p:nvSpPr>
            <p:spPr>
              <a:xfrm>
                <a:off x="6251717" y="2878218"/>
                <a:ext cx="1118789" cy="409195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C7F74313-2DD9-493F-8779-E1463E0FED94}"/>
                  </a:ext>
                </a:extLst>
              </p:cNvPr>
              <p:cNvSpPr/>
              <p:nvPr/>
            </p:nvSpPr>
            <p:spPr>
              <a:xfrm>
                <a:off x="6348661" y="2998823"/>
                <a:ext cx="1105033" cy="392623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11B1C5A1-C8B9-4F56-80AF-9926B6087D2F}"/>
                  </a:ext>
                </a:extLst>
              </p:cNvPr>
              <p:cNvSpPr/>
              <p:nvPr/>
            </p:nvSpPr>
            <p:spPr>
              <a:xfrm>
                <a:off x="6465992" y="3105655"/>
                <a:ext cx="1099484" cy="417773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4D590D11-4F91-4E93-99CF-D63ED01A1152}"/>
                  </a:ext>
                </a:extLst>
              </p:cNvPr>
              <p:cNvSpPr/>
              <p:nvPr/>
            </p:nvSpPr>
            <p:spPr>
              <a:xfrm>
                <a:off x="6566973" y="3232174"/>
                <a:ext cx="1128519" cy="385818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55238D91-BA79-4D65-B8E1-8515E96305AD}"/>
                  </a:ext>
                </a:extLst>
              </p:cNvPr>
              <p:cNvSpPr/>
              <p:nvPr/>
            </p:nvSpPr>
            <p:spPr>
              <a:xfrm>
                <a:off x="7843552" y="2755682"/>
                <a:ext cx="381766" cy="392071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CCF644AC-0BD5-4DD5-BA4B-C7616E5EA7FD}"/>
                  </a:ext>
                </a:extLst>
              </p:cNvPr>
              <p:cNvSpPr/>
              <p:nvPr/>
            </p:nvSpPr>
            <p:spPr>
              <a:xfrm>
                <a:off x="7898815" y="2827310"/>
                <a:ext cx="381766" cy="392071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E89AB4FF-1834-4629-BD71-EDB915E77B81}"/>
                  </a:ext>
                </a:extLst>
              </p:cNvPr>
              <p:cNvSpPr/>
              <p:nvPr/>
            </p:nvSpPr>
            <p:spPr>
              <a:xfrm>
                <a:off x="7966639" y="2915218"/>
                <a:ext cx="381766" cy="392071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0B6404C4-0253-48D5-B701-E888D0F0B8C4}"/>
                  </a:ext>
                </a:extLst>
              </p:cNvPr>
              <p:cNvSpPr/>
              <p:nvPr/>
            </p:nvSpPr>
            <p:spPr>
              <a:xfrm>
                <a:off x="8021903" y="2986845"/>
                <a:ext cx="381766" cy="392071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A7AC60A6-2231-42FA-865E-80F2F3A508C3}"/>
                  </a:ext>
                </a:extLst>
              </p:cNvPr>
              <p:cNvSpPr/>
              <p:nvPr/>
            </p:nvSpPr>
            <p:spPr>
              <a:xfrm>
                <a:off x="8089725" y="3074753"/>
                <a:ext cx="381766" cy="392071"/>
              </a:xfrm>
              <a:prstGeom prst="rect">
                <a:avLst/>
              </a:prstGeom>
              <a:solidFill>
                <a:schemeClr val="accent1">
                  <a:alpha val="3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A0130821-47C1-4F66-8053-5A9E13C9E535}"/>
                  </a:ext>
                </a:extLst>
              </p:cNvPr>
              <p:cNvSpPr/>
              <p:nvPr/>
            </p:nvSpPr>
            <p:spPr>
              <a:xfrm>
                <a:off x="8144990" y="3146381"/>
                <a:ext cx="381766" cy="392071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A3AC80D1-7530-4972-98D0-26C1E6811884}"/>
                  </a:ext>
                </a:extLst>
              </p:cNvPr>
              <p:cNvSpPr/>
              <p:nvPr/>
            </p:nvSpPr>
            <p:spPr>
              <a:xfrm>
                <a:off x="7178879" y="3432086"/>
                <a:ext cx="132580" cy="157290"/>
              </a:xfrm>
              <a:prstGeom prst="rect">
                <a:avLst/>
              </a:prstGeom>
              <a:solidFill>
                <a:schemeClr val="tx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1B403AC-296A-4886-8371-FE13B585DA26}"/>
                  </a:ext>
                </a:extLst>
              </p:cNvPr>
              <p:cNvSpPr/>
              <p:nvPr/>
            </p:nvSpPr>
            <p:spPr>
              <a:xfrm>
                <a:off x="5395934" y="3441425"/>
                <a:ext cx="132580" cy="157290"/>
              </a:xfrm>
              <a:prstGeom prst="rect">
                <a:avLst/>
              </a:prstGeom>
              <a:solidFill>
                <a:schemeClr val="tx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41E2F555-2124-4081-B31D-BA8B563AC80B}"/>
                  </a:ext>
                </a:extLst>
              </p:cNvPr>
              <p:cNvSpPr/>
              <p:nvPr/>
            </p:nvSpPr>
            <p:spPr>
              <a:xfrm>
                <a:off x="841951" y="3495621"/>
                <a:ext cx="132580" cy="157290"/>
              </a:xfrm>
              <a:prstGeom prst="rect">
                <a:avLst/>
              </a:prstGeom>
              <a:solidFill>
                <a:schemeClr val="tx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C56A9F4B-3567-441C-AB34-6A883430A5F7}"/>
                  </a:ext>
                </a:extLst>
              </p:cNvPr>
              <p:cNvCxnSpPr/>
              <p:nvPr/>
            </p:nvCxnSpPr>
            <p:spPr>
              <a:xfrm flipV="1">
                <a:off x="908241" y="3466824"/>
                <a:ext cx="1704324" cy="1791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92DCDD2D-8764-4A16-AC8E-2B8B168289D3}"/>
                  </a:ext>
                </a:extLst>
              </p:cNvPr>
              <p:cNvCxnSpPr>
                <a:stCxn id="116" idx="2"/>
              </p:cNvCxnSpPr>
              <p:nvPr/>
            </p:nvCxnSpPr>
            <p:spPr>
              <a:xfrm flipV="1">
                <a:off x="908241" y="3475783"/>
                <a:ext cx="1714853" cy="17712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21A48CE1-1B75-4AB3-B963-EC4F6CFDCE23}"/>
                  </a:ext>
                </a:extLst>
              </p:cNvPr>
              <p:cNvCxnSpPr>
                <a:stCxn id="62" idx="0"/>
              </p:cNvCxnSpPr>
              <p:nvPr/>
            </p:nvCxnSpPr>
            <p:spPr>
              <a:xfrm flipV="1">
                <a:off x="3037053" y="3401618"/>
                <a:ext cx="846474" cy="275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0856A857-6DB7-477A-AD11-9F83B79D9A01}"/>
                  </a:ext>
                </a:extLst>
              </p:cNvPr>
              <p:cNvCxnSpPr>
                <a:cxnSpLocks/>
                <a:stCxn id="62" idx="2"/>
              </p:cNvCxnSpPr>
              <p:nvPr/>
            </p:nvCxnSpPr>
            <p:spPr>
              <a:xfrm flipV="1">
                <a:off x="3037053" y="3414121"/>
                <a:ext cx="842641" cy="17235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F35673DE-6AF6-4DDF-9915-436E0729DEE2}"/>
                  </a:ext>
                </a:extLst>
              </p:cNvPr>
              <p:cNvSpPr/>
              <p:nvPr/>
            </p:nvSpPr>
            <p:spPr>
              <a:xfrm>
                <a:off x="3943518" y="3182880"/>
                <a:ext cx="132580" cy="157290"/>
              </a:xfrm>
              <a:prstGeom prst="rect">
                <a:avLst/>
              </a:prstGeom>
              <a:solidFill>
                <a:schemeClr val="tx1">
                  <a:alpha val="7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44ACFE4E-9708-4D5E-97E3-F1ABE5FDAA6D}"/>
                  </a:ext>
                </a:extLst>
              </p:cNvPr>
              <p:cNvCxnSpPr>
                <a:stCxn id="122" idx="0"/>
              </p:cNvCxnSpPr>
              <p:nvPr/>
            </p:nvCxnSpPr>
            <p:spPr>
              <a:xfrm>
                <a:off x="4009808" y="3182880"/>
                <a:ext cx="1077215" cy="31274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E9F7A4D4-2EC9-4F37-A7A3-56AAB372AD72}"/>
                  </a:ext>
                </a:extLst>
              </p:cNvPr>
              <p:cNvCxnSpPr>
                <a:stCxn id="122" idx="2"/>
              </p:cNvCxnSpPr>
              <p:nvPr/>
            </p:nvCxnSpPr>
            <p:spPr>
              <a:xfrm>
                <a:off x="4009808" y="3340170"/>
                <a:ext cx="1077215" cy="15545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96D2F94C-3E2A-4F40-8AE9-AFD64FDEA5C4}"/>
                  </a:ext>
                </a:extLst>
              </p:cNvPr>
              <p:cNvCxnSpPr>
                <a:stCxn id="115" idx="0"/>
              </p:cNvCxnSpPr>
              <p:nvPr/>
            </p:nvCxnSpPr>
            <p:spPr>
              <a:xfrm>
                <a:off x="5462224" y="3441425"/>
                <a:ext cx="1497089" cy="3435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1F205783-0948-426D-9237-A58AF001799B}"/>
                  </a:ext>
                </a:extLst>
              </p:cNvPr>
              <p:cNvCxnSpPr>
                <a:stCxn id="115" idx="2"/>
              </p:cNvCxnSpPr>
              <p:nvPr/>
            </p:nvCxnSpPr>
            <p:spPr>
              <a:xfrm flipV="1">
                <a:off x="5462224" y="3475783"/>
                <a:ext cx="1512356" cy="12293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CAB898D4-9C02-4751-919C-155968365FC5}"/>
                  </a:ext>
                </a:extLst>
              </p:cNvPr>
              <p:cNvCxnSpPr>
                <a:stCxn id="114" idx="0"/>
              </p:cNvCxnSpPr>
              <p:nvPr/>
            </p:nvCxnSpPr>
            <p:spPr>
              <a:xfrm flipV="1">
                <a:off x="7245169" y="3425083"/>
                <a:ext cx="1041336" cy="700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8B480C41-8A53-439A-BC3E-E2B593D1CC09}"/>
                  </a:ext>
                </a:extLst>
              </p:cNvPr>
              <p:cNvCxnSpPr>
                <a:stCxn id="114" idx="2"/>
              </p:cNvCxnSpPr>
              <p:nvPr/>
            </p:nvCxnSpPr>
            <p:spPr>
              <a:xfrm flipV="1">
                <a:off x="7245169" y="3422696"/>
                <a:ext cx="1054869" cy="16668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AAAA4E9E-3555-4703-8879-12739136F3BD}"/>
                  </a:ext>
                </a:extLst>
              </p:cNvPr>
              <p:cNvCxnSpPr>
                <a:cxnSpLocks/>
                <a:stCxn id="108" idx="0"/>
                <a:endCxn id="156" idx="0"/>
              </p:cNvCxnSpPr>
              <p:nvPr/>
            </p:nvCxnSpPr>
            <p:spPr>
              <a:xfrm flipV="1">
                <a:off x="8034435" y="2641816"/>
                <a:ext cx="937297" cy="11386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678EB71D-B24F-4446-8152-85825A1047CC}"/>
                  </a:ext>
                </a:extLst>
              </p:cNvPr>
              <p:cNvCxnSpPr>
                <a:cxnSpLocks/>
                <a:stCxn id="113" idx="2"/>
                <a:endCxn id="156" idx="2"/>
              </p:cNvCxnSpPr>
              <p:nvPr/>
            </p:nvCxnSpPr>
            <p:spPr>
              <a:xfrm>
                <a:off x="8335873" y="3538452"/>
                <a:ext cx="635859" cy="19012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1520B61F-BC86-4D8A-A8E7-ED281451C144}"/>
                  </a:ext>
                </a:extLst>
              </p:cNvPr>
              <p:cNvCxnSpPr>
                <a:stCxn id="35" idx="0"/>
                <a:endCxn id="16" idx="0"/>
              </p:cNvCxnSpPr>
              <p:nvPr/>
            </p:nvCxnSpPr>
            <p:spPr>
              <a:xfrm>
                <a:off x="9544927" y="2628279"/>
                <a:ext cx="637150" cy="3462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6FE8A224-F3D3-4560-9934-891CCC9808AD}"/>
                  </a:ext>
                </a:extLst>
              </p:cNvPr>
              <p:cNvCxnSpPr>
                <a:stCxn id="35" idx="2"/>
                <a:endCxn id="86" idx="4"/>
              </p:cNvCxnSpPr>
              <p:nvPr/>
            </p:nvCxnSpPr>
            <p:spPr>
              <a:xfrm flipV="1">
                <a:off x="9544927" y="3668349"/>
                <a:ext cx="641749" cy="4669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31597DB1-CF4D-4920-ACDD-748FDA542E21}"/>
                  </a:ext>
                </a:extLst>
              </p:cNvPr>
              <p:cNvCxnSpPr>
                <a:stCxn id="16" idx="0"/>
                <a:endCxn id="52" idx="0"/>
              </p:cNvCxnSpPr>
              <p:nvPr/>
            </p:nvCxnSpPr>
            <p:spPr>
              <a:xfrm>
                <a:off x="10182077" y="2662901"/>
                <a:ext cx="717304" cy="39094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7D4AD6CA-FF68-4AB8-BE83-711A0A8A504D}"/>
                  </a:ext>
                </a:extLst>
              </p:cNvPr>
              <p:cNvCxnSpPr>
                <a:stCxn id="86" idx="4"/>
                <a:endCxn id="52" idx="2"/>
              </p:cNvCxnSpPr>
              <p:nvPr/>
            </p:nvCxnSpPr>
            <p:spPr>
              <a:xfrm flipV="1">
                <a:off x="10186676" y="3286462"/>
                <a:ext cx="712705" cy="38188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A4350CB6-F3A3-4764-8EDC-2A0303D8DD41}"/>
                  </a:ext>
                </a:extLst>
              </p:cNvPr>
              <p:cNvSpPr txBox="1"/>
              <p:nvPr/>
            </p:nvSpPr>
            <p:spPr>
              <a:xfrm>
                <a:off x="4293549" y="2380718"/>
                <a:ext cx="122541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C3: 25x25x64</a:t>
                </a: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9154E898-ABFD-4B29-B7D7-4E141B3AD8F7}"/>
                  </a:ext>
                </a:extLst>
              </p:cNvPr>
              <p:cNvSpPr txBox="1"/>
              <p:nvPr/>
            </p:nvSpPr>
            <p:spPr>
              <a:xfrm>
                <a:off x="5869777" y="2388798"/>
                <a:ext cx="1441681" cy="3205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C4: 25x25x128</a:t>
                </a: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5815E624-65D4-48C5-B055-0718315DAC5A}"/>
                  </a:ext>
                </a:extLst>
              </p:cNvPr>
              <p:cNvSpPr txBox="1"/>
              <p:nvPr/>
            </p:nvSpPr>
            <p:spPr>
              <a:xfrm>
                <a:off x="7581762" y="2456273"/>
                <a:ext cx="132141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S5: 25x25x256</a:t>
                </a:r>
              </a:p>
            </p:txBody>
          </p: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6C69167A-5566-4955-9252-BDCD73A1B124}"/>
                  </a:ext>
                </a:extLst>
              </p:cNvPr>
              <p:cNvSpPr/>
              <p:nvPr/>
            </p:nvSpPr>
            <p:spPr>
              <a:xfrm>
                <a:off x="8881294" y="2641816"/>
                <a:ext cx="180876" cy="1086761"/>
              </a:xfrm>
              <a:prstGeom prst="rect">
                <a:avLst/>
              </a:prstGeom>
              <a:solidFill>
                <a:schemeClr val="accent1">
                  <a:alpha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5D69FE89-1DB1-408E-AF24-CF2CF433BEEC}"/>
                  </a:ext>
                </a:extLst>
              </p:cNvPr>
              <p:cNvCxnSpPr>
                <a:cxnSpLocks/>
                <a:stCxn id="156" idx="0"/>
                <a:endCxn id="35" idx="0"/>
              </p:cNvCxnSpPr>
              <p:nvPr/>
            </p:nvCxnSpPr>
            <p:spPr>
              <a:xfrm flipV="1">
                <a:off x="8971732" y="2628279"/>
                <a:ext cx="573195" cy="1353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FB899ACA-9CD3-4F06-AB48-881798CB3089}"/>
                  </a:ext>
                </a:extLst>
              </p:cNvPr>
              <p:cNvCxnSpPr>
                <a:cxnSpLocks/>
                <a:stCxn id="156" idx="2"/>
                <a:endCxn id="35" idx="2"/>
              </p:cNvCxnSpPr>
              <p:nvPr/>
            </p:nvCxnSpPr>
            <p:spPr>
              <a:xfrm flipV="1">
                <a:off x="8971732" y="3715040"/>
                <a:ext cx="573195" cy="1353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BCB71D67-ABD2-43F8-932A-F202E44F72C9}"/>
                  </a:ext>
                </a:extLst>
              </p:cNvPr>
              <p:cNvSpPr txBox="1"/>
              <p:nvPr/>
            </p:nvSpPr>
            <p:spPr>
              <a:xfrm>
                <a:off x="9879521" y="2316430"/>
                <a:ext cx="88054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Dropout</a:t>
                </a:r>
              </a:p>
            </p:txBody>
          </p:sp>
        </p:grpSp>
        <p:sp>
          <p:nvSpPr>
            <p:cNvPr id="93" name="모서리가 둥근 직사각형 6">
              <a:extLst>
                <a:ext uri="{FF2B5EF4-FFF2-40B4-BE49-F238E27FC236}">
                  <a16:creationId xmlns:a16="http://schemas.microsoft.com/office/drawing/2014/main" id="{633BEE21-AB2E-4B7B-AE48-8DEF5C6B4EDE}"/>
                </a:ext>
              </a:extLst>
            </p:cNvPr>
            <p:cNvSpPr/>
            <p:nvPr/>
          </p:nvSpPr>
          <p:spPr>
            <a:xfrm>
              <a:off x="-1120328" y="4112238"/>
              <a:ext cx="11361320" cy="1738079"/>
            </a:xfrm>
            <a:prstGeom prst="roundRect">
              <a:avLst>
                <a:gd name="adj" fmla="val 9483"/>
              </a:avLst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Content Placeholder 2">
              <a:extLst>
                <a:ext uri="{FF2B5EF4-FFF2-40B4-BE49-F238E27FC236}">
                  <a16:creationId xmlns:a16="http://schemas.microsoft.com/office/drawing/2014/main" id="{168806E3-0900-4573-B51E-CCA85B3ED855}"/>
                </a:ext>
              </a:extLst>
            </p:cNvPr>
            <p:cNvSpPr txBox="1">
              <a:spLocks/>
            </p:cNvSpPr>
            <p:nvPr/>
          </p:nvSpPr>
          <p:spPr>
            <a:xfrm>
              <a:off x="-617464" y="3946995"/>
              <a:ext cx="1911618" cy="291602"/>
            </a:xfrm>
            <a:prstGeom prst="rect">
              <a:avLst/>
            </a:prstGeom>
            <a:solidFill>
              <a:schemeClr val="bg1"/>
            </a:solidFill>
          </p:spPr>
          <p:txBody>
            <a:bodyPr anchor="ctr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Proposed Model</a:t>
              </a:r>
            </a:p>
          </p:txBody>
        </p:sp>
      </p:grpSp>
      <p:sp>
        <p:nvSpPr>
          <p:cNvPr id="95" name="Content Placeholder 2">
            <a:extLst>
              <a:ext uri="{FF2B5EF4-FFF2-40B4-BE49-F238E27FC236}">
                <a16:creationId xmlns:a16="http://schemas.microsoft.com/office/drawing/2014/main" id="{3846F7B7-9724-4C91-BC01-43566FAC65AE}"/>
              </a:ext>
            </a:extLst>
          </p:cNvPr>
          <p:cNvSpPr txBox="1">
            <a:spLocks/>
          </p:cNvSpPr>
          <p:nvPr/>
        </p:nvSpPr>
        <p:spPr>
          <a:xfrm>
            <a:off x="7934078" y="4715222"/>
            <a:ext cx="3066754" cy="12343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Imbalanced dataset</a:t>
            </a:r>
          </a:p>
          <a:p>
            <a:pPr lvl="1"/>
            <a:r>
              <a:rPr lang="en-US" sz="1800" dirty="0"/>
              <a:t>Our approach:</a:t>
            </a:r>
          </a:p>
          <a:p>
            <a:pPr lvl="2"/>
            <a:r>
              <a:rPr lang="en-US" sz="1600" dirty="0"/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1876096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2330" y="2730137"/>
            <a:ext cx="8516983" cy="1005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E759435-18B7-47F0-B0E7-5560754BD0F4}"/>
              </a:ext>
            </a:extLst>
          </p:cNvPr>
          <p:cNvSpPr txBox="1">
            <a:spLocks/>
          </p:cNvSpPr>
          <p:nvPr/>
        </p:nvSpPr>
        <p:spPr>
          <a:xfrm>
            <a:off x="110692" y="113445"/>
            <a:ext cx="11912933" cy="615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6. Results and Evaluation Metrics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783771" y="2847704"/>
            <a:ext cx="1502228" cy="7837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1 fold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490651" y="2847704"/>
            <a:ext cx="1502228" cy="7837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2 </a:t>
            </a:r>
            <a:r>
              <a:rPr lang="en-US" altLang="ko-KR" dirty="0">
                <a:solidFill>
                  <a:schemeClr val="tx1"/>
                </a:solidFill>
              </a:rPr>
              <a:t>fold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197531" y="2847704"/>
            <a:ext cx="1502228" cy="7837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3 </a:t>
            </a:r>
            <a:r>
              <a:rPr lang="en-US" altLang="ko-KR" dirty="0">
                <a:solidFill>
                  <a:schemeClr val="tx1"/>
                </a:solidFill>
              </a:rPr>
              <a:t>fold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904411" y="2847704"/>
            <a:ext cx="1502228" cy="7837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4 </a:t>
            </a:r>
            <a:r>
              <a:rPr lang="en-US" altLang="ko-KR" dirty="0">
                <a:solidFill>
                  <a:schemeClr val="tx1"/>
                </a:solidFill>
              </a:rPr>
              <a:t>fold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611291" y="2847704"/>
            <a:ext cx="1502228" cy="7837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5 </a:t>
            </a:r>
            <a:r>
              <a:rPr lang="en-US" altLang="ko-KR" dirty="0">
                <a:solidFill>
                  <a:schemeClr val="tx1"/>
                </a:solidFill>
              </a:rPr>
              <a:t>fold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318171" y="2847704"/>
            <a:ext cx="1502228" cy="7837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Test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AE9C237-8FD7-435D-901B-5442DFD5CB5B}"/>
              </a:ext>
            </a:extLst>
          </p:cNvPr>
          <p:cNvSpPr txBox="1">
            <a:spLocks/>
          </p:cNvSpPr>
          <p:nvPr/>
        </p:nvSpPr>
        <p:spPr>
          <a:xfrm>
            <a:off x="451066" y="1360065"/>
            <a:ext cx="10369333" cy="53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latin typeface="Century Gothic" panose="020B0502020202020204" pitchFamily="34" charset="0"/>
              </a:rPr>
              <a:t>Data division (5 fold cross validation</a:t>
            </a:r>
            <a:r>
              <a:rPr lang="en-US" dirty="0">
                <a:latin typeface="Century Gothic" panose="020B0502020202020204" pitchFamily="34" charset="0"/>
              </a:rPr>
              <a:t>)</a:t>
            </a:r>
            <a:endParaRPr lang="en-US" dirty="0" smtClean="0">
              <a:latin typeface="Century Gothic" panose="020B0502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92142" y="2373870"/>
            <a:ext cx="2313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Train &amp; Validation data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557350" y="2360805"/>
            <a:ext cx="1023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Test data</a:t>
            </a:r>
            <a:endParaRPr lang="ko-KR" alt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AE9C237-8FD7-435D-901B-5442DFD5CB5B}"/>
              </a:ext>
            </a:extLst>
          </p:cNvPr>
          <p:cNvSpPr txBox="1">
            <a:spLocks/>
          </p:cNvSpPr>
          <p:nvPr/>
        </p:nvSpPr>
        <p:spPr>
          <a:xfrm>
            <a:off x="451065" y="4092244"/>
            <a:ext cx="10369333" cy="20472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 smtClean="0">
              <a:latin typeface="Century Gothic" panose="020B0502020202020204" pitchFamily="34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AE9C237-8FD7-435D-901B-5442DFD5CB5B}"/>
              </a:ext>
            </a:extLst>
          </p:cNvPr>
          <p:cNvSpPr txBox="1">
            <a:spLocks/>
          </p:cNvSpPr>
          <p:nvPr/>
        </p:nvSpPr>
        <p:spPr>
          <a:xfrm>
            <a:off x="567342" y="4092244"/>
            <a:ext cx="10136778" cy="2421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>
                <a:latin typeface="Century Gothic" panose="020B0502020202020204" pitchFamily="34" charset="0"/>
              </a:rPr>
              <a:t>Cross </a:t>
            </a:r>
            <a:r>
              <a:rPr lang="en-US" altLang="ko-KR" dirty="0">
                <a:latin typeface="Century Gothic" panose="020B0502020202020204" pitchFamily="34" charset="0"/>
              </a:rPr>
              <a:t>validation, sometimes called rotation estimation, is a model validation technique for assessing how the results of a machine learning analysis will generalize to an independent data set</a:t>
            </a:r>
          </a:p>
          <a:p>
            <a:r>
              <a:rPr lang="en-US" altLang="ko-KR" dirty="0" smtClean="0">
                <a:latin typeface="Century Gothic" panose="020B0502020202020204" pitchFamily="34" charset="0"/>
              </a:rPr>
              <a:t>4 fold </a:t>
            </a:r>
            <a:r>
              <a:rPr lang="en-US" altLang="ko-KR" dirty="0">
                <a:latin typeface="Century Gothic" panose="020B0502020202020204" pitchFamily="34" charset="0"/>
              </a:rPr>
              <a:t>for train and 1 fold for </a:t>
            </a:r>
            <a:r>
              <a:rPr lang="en-US" altLang="ko-KR" dirty="0" smtClean="0">
                <a:latin typeface="Century Gothic" panose="020B0502020202020204" pitchFamily="34" charset="0"/>
              </a:rPr>
              <a:t>validation</a:t>
            </a:r>
            <a:endParaRPr lang="en-US" altLang="ko-KR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553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E759435-18B7-47F0-B0E7-5560754BD0F4}"/>
              </a:ext>
            </a:extLst>
          </p:cNvPr>
          <p:cNvSpPr txBox="1">
            <a:spLocks/>
          </p:cNvSpPr>
          <p:nvPr/>
        </p:nvSpPr>
        <p:spPr>
          <a:xfrm>
            <a:off x="110692" y="113445"/>
            <a:ext cx="11912933" cy="615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Century Gothic" panose="020B0502020202020204" pitchFamily="34" charset="0"/>
                <a:cs typeface="Arial" panose="020B0604020202020204" pitchFamily="34" charset="0"/>
              </a:rPr>
              <a:t>6. Results and Evaluation Metrics</a:t>
            </a:r>
            <a:endParaRPr lang="ko-KR" altLang="en-US" sz="3200" b="1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5321054"/>
              </p:ext>
            </p:extLst>
          </p:nvPr>
        </p:nvGraphicFramePr>
        <p:xfrm>
          <a:off x="986972" y="1085071"/>
          <a:ext cx="10064205" cy="434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4735">
                  <a:extLst>
                    <a:ext uri="{9D8B030D-6E8A-4147-A177-3AD203B41FA5}">
                      <a16:colId xmlns:a16="http://schemas.microsoft.com/office/drawing/2014/main" val="2971824443"/>
                    </a:ext>
                  </a:extLst>
                </a:gridCol>
                <a:gridCol w="3354735">
                  <a:extLst>
                    <a:ext uri="{9D8B030D-6E8A-4147-A177-3AD203B41FA5}">
                      <a16:colId xmlns:a16="http://schemas.microsoft.com/office/drawing/2014/main" val="3249212442"/>
                    </a:ext>
                  </a:extLst>
                </a:gridCol>
                <a:gridCol w="3354735">
                  <a:extLst>
                    <a:ext uri="{9D8B030D-6E8A-4147-A177-3AD203B41FA5}">
                      <a16:colId xmlns:a16="http://schemas.microsoft.com/office/drawing/2014/main" val="976198530"/>
                    </a:ext>
                  </a:extLst>
                </a:gridCol>
              </a:tblGrid>
              <a:tr h="43490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Positive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Negative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748020"/>
                  </a:ext>
                </a:extLst>
              </a:tr>
              <a:tr h="4349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Total case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549714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5321372"/>
                  </a:ext>
                </a:extLst>
              </a:tr>
              <a:tr h="4349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After Down Sampling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1351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5497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5093974"/>
                  </a:ext>
                </a:extLst>
              </a:tr>
              <a:tr h="4349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After Augmentation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5404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5497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489244"/>
                  </a:ext>
                </a:extLst>
              </a:tr>
              <a:tr h="4349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en-US" altLang="ko-KR" baseline="30000" dirty="0" smtClean="0"/>
                        <a:t>st</a:t>
                      </a:r>
                      <a:r>
                        <a:rPr lang="en-US" altLang="ko-KR" baseline="0" dirty="0" smtClean="0"/>
                        <a:t>  fold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062700"/>
                  </a:ext>
                </a:extLst>
              </a:tr>
              <a:tr h="4349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en-US" altLang="ko-KR" baseline="30000" dirty="0" smtClean="0"/>
                        <a:t>nd</a:t>
                      </a:r>
                      <a:r>
                        <a:rPr lang="en-US" altLang="ko-KR" baseline="0" dirty="0" smtClean="0"/>
                        <a:t>  fold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058592"/>
                  </a:ext>
                </a:extLst>
              </a:tr>
              <a:tr h="4349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en-US" altLang="ko-KR" baseline="30000" dirty="0" smtClean="0"/>
                        <a:t>rd</a:t>
                      </a:r>
                      <a:r>
                        <a:rPr lang="en-US" altLang="ko-KR" dirty="0" smtClean="0"/>
                        <a:t>  fold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753505"/>
                  </a:ext>
                </a:extLst>
              </a:tr>
              <a:tr h="4349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en-US" altLang="ko-KR" baseline="30000" dirty="0" smtClean="0"/>
                        <a:t>th</a:t>
                      </a:r>
                      <a:r>
                        <a:rPr lang="en-US" altLang="ko-KR" dirty="0" smtClean="0"/>
                        <a:t>  fold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625437"/>
                  </a:ext>
                </a:extLst>
              </a:tr>
              <a:tr h="4349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en-US" altLang="ko-KR" baseline="30000" dirty="0" smtClean="0"/>
                        <a:t>th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en-US" altLang="ko-KR" baseline="0" dirty="0" smtClean="0"/>
                        <a:t> fold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326664"/>
                  </a:ext>
                </a:extLst>
              </a:tr>
              <a:tr h="43490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Test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917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718294"/>
                  </a:ext>
                </a:extLst>
              </a:tr>
            </a:tbl>
          </a:graphicData>
        </a:graphic>
      </p:graphicFrame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AE9C237-8FD7-435D-901B-5442DFD5CB5B}"/>
              </a:ext>
            </a:extLst>
          </p:cNvPr>
          <p:cNvSpPr txBox="1">
            <a:spLocks/>
          </p:cNvSpPr>
          <p:nvPr/>
        </p:nvSpPr>
        <p:spPr>
          <a:xfrm>
            <a:off x="681844" y="5682343"/>
            <a:ext cx="10369333" cy="85657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Century Gothic" panose="020B0502020202020204" pitchFamily="34" charset="0"/>
              </a:rPr>
              <a:t>In order to solve the problem of data </a:t>
            </a:r>
            <a:r>
              <a:rPr lang="en-US" altLang="ko-KR" dirty="0" smtClean="0">
                <a:latin typeface="Century Gothic" panose="020B0502020202020204" pitchFamily="34" charset="0"/>
              </a:rPr>
              <a:t>imbalance</a:t>
            </a:r>
            <a:r>
              <a:rPr lang="en-US" altLang="ko-KR" dirty="0">
                <a:latin typeface="Century Gothic" panose="020B0502020202020204" pitchFamily="34" charset="0"/>
              </a:rPr>
              <a:t>, we performed down sampling for negative case and augmentation for positive case.</a:t>
            </a:r>
            <a:endParaRPr lang="en-US" altLang="ko-KR" dirty="0" smtClean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832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5472</TotalTime>
  <Words>1051</Words>
  <Application>Microsoft Office PowerPoint</Application>
  <PresentationFormat>와이드스크린</PresentationFormat>
  <Paragraphs>219</Paragraphs>
  <Slides>14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Aharoni</vt:lpstr>
      <vt:lpstr>Arial Unicode MS</vt:lpstr>
      <vt:lpstr>맑은 고딕</vt:lpstr>
      <vt:lpstr>Arial</vt:lpstr>
      <vt:lpstr>Calibri</vt:lpstr>
      <vt:lpstr>Calibri Light</vt:lpstr>
      <vt:lpstr>Century Gothic</vt:lpstr>
      <vt:lpstr>Wingdings</vt:lpstr>
      <vt:lpstr>Office Theme</vt:lpstr>
      <vt:lpstr>Lung Cancer Prediction using Deep Learning</vt:lpstr>
      <vt:lpstr>1. Research Topic [1/2]</vt:lpstr>
      <vt:lpstr>1. Research Topic [2/2]</vt:lpstr>
      <vt:lpstr>PowerPoint 프레젠테이션</vt:lpstr>
      <vt:lpstr>PowerPoint 프레젠테이션</vt:lpstr>
      <vt:lpstr>PowerPoint 프레젠테이션</vt:lpstr>
      <vt:lpstr>5. Convolutional Neural Network</vt:lpstr>
      <vt:lpstr>PowerPoint 프레젠테이션</vt:lpstr>
      <vt:lpstr>PowerPoint 프레젠테이션</vt:lpstr>
      <vt:lpstr>PowerPoint 프레젠테이션</vt:lpstr>
      <vt:lpstr>7. Future Directions</vt:lpstr>
      <vt:lpstr>8. References [1/2]</vt:lpstr>
      <vt:lpstr>8. References [2/2]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Mathematics: Tutorial Session</dc:title>
  <dc:creator>Khan Mohammad Azam</dc:creator>
  <cp:lastModifiedBy>Richard</cp:lastModifiedBy>
  <cp:revision>158</cp:revision>
  <cp:lastPrinted>2017-06-11T06:25:54Z</cp:lastPrinted>
  <dcterms:created xsi:type="dcterms:W3CDTF">2016-12-18T04:30:19Z</dcterms:created>
  <dcterms:modified xsi:type="dcterms:W3CDTF">2017-06-13T22:17:23Z</dcterms:modified>
</cp:coreProperties>
</file>

<file path=docProps/thumbnail.jpeg>
</file>